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drawings/drawing1.xml" ContentType="application/vnd.openxmlformats-officedocument.drawingml.chartshapes+xml"/>
  <Override PartName="/ppt/charts/chart1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422" r:id="rId2"/>
    <p:sldId id="426" r:id="rId3"/>
    <p:sldId id="444" r:id="rId4"/>
    <p:sldId id="427" r:id="rId5"/>
    <p:sldId id="445" r:id="rId6"/>
    <p:sldId id="446" r:id="rId7"/>
    <p:sldId id="449" r:id="rId8"/>
    <p:sldId id="447" r:id="rId9"/>
    <p:sldId id="434" r:id="rId10"/>
    <p:sldId id="450" r:id="rId11"/>
    <p:sldId id="448" r:id="rId12"/>
    <p:sldId id="440" r:id="rId13"/>
    <p:sldId id="443" r:id="rId14"/>
  </p:sldIdLst>
  <p:sldSz cx="9144000" cy="6858000" type="screen4x3"/>
  <p:notesSz cx="9947275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7.9352483732740686E-3"/>
                  <c:y val="-3.4158091078625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2.17369670500343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Доходы</c:v>
                </c:pt>
                <c:pt idx="1">
                  <c:v>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817095.6</c:v>
                </c:pt>
                <c:pt idx="1">
                  <c:v>821709.1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1821933026503742E-2"/>
                  <c:y val="-3.72633720857732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219945090580628E-2"/>
                  <c:y val="-3.5091631463293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1666666666666671E-2"/>
                  <c:y val="-5.47830781014966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7499999999999929E-2"/>
                  <c:y val="-2.34783299943984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Доходы</c:v>
                </c:pt>
                <c:pt idx="1">
                  <c:v>Расходы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954758.3</c:v>
                </c:pt>
                <c:pt idx="1">
                  <c:v>956341.1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2172288"/>
        <c:axId val="52173824"/>
        <c:axId val="0"/>
      </c:bar3DChart>
      <c:catAx>
        <c:axId val="521722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52173824"/>
        <c:crosses val="autoZero"/>
        <c:auto val="1"/>
        <c:lblAlgn val="ctr"/>
        <c:lblOffset val="100"/>
        <c:noMultiLvlLbl val="0"/>
      </c:catAx>
      <c:valAx>
        <c:axId val="521738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5217228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Программные расходы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749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240,4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891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706,2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749240.4</c:v>
                </c:pt>
                <c:pt idx="1">
                  <c:v>891706.2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Непрограммные расходы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72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468,7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64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634,9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72468.7</c:v>
                </c:pt>
                <c:pt idx="1">
                  <c:v>64634.9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4313984"/>
        <c:axId val="64336256"/>
        <c:axId val="0"/>
      </c:bar3DChart>
      <c:catAx>
        <c:axId val="643139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4336256"/>
        <c:crosses val="autoZero"/>
        <c:auto val="1"/>
        <c:lblAlgn val="ctr"/>
        <c:lblOffset val="100"/>
        <c:noMultiLvlLbl val="0"/>
      </c:catAx>
      <c:valAx>
        <c:axId val="64336256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64313984"/>
        <c:crosses val="autoZero"/>
        <c:crossBetween val="between"/>
        <c:minorUnit val="200000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369199722676172"/>
          <c:y val="0.20708395577008251"/>
          <c:w val="0.47532040806219988"/>
          <c:h val="0.7205111363005114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explosion val="5"/>
          <c:dPt>
            <c:idx val="3"/>
            <c:bubble3D val="0"/>
            <c:explosion val="6"/>
          </c:dPt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Налоговые и неналоговые доходы</c:v>
                </c:pt>
                <c:pt idx="1">
                  <c:v>Дотации бюджетам бюджетной системы РФ</c:v>
                </c:pt>
                <c:pt idx="2">
                  <c:v>Субсидии бюджетам бюджетной системы РФ</c:v>
                </c:pt>
                <c:pt idx="3">
                  <c:v>Субвенции бюджетам бюджетной системы РФ</c:v>
                </c:pt>
                <c:pt idx="4">
                  <c:v>Иные межбюджетные трансферты</c:v>
                </c:pt>
              </c:strCache>
            </c:str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114093.5</c:v>
                </c:pt>
                <c:pt idx="1">
                  <c:v>122496</c:v>
                </c:pt>
                <c:pt idx="2">
                  <c:v>161987.9</c:v>
                </c:pt>
                <c:pt idx="3">
                  <c:v>530008.80000000005</c:v>
                </c:pt>
                <c:pt idx="4">
                  <c:v>26676.1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legend>
      <c:legendPos val="t"/>
      <c:legendEntry>
        <c:idx val="0"/>
        <c:txPr>
          <a:bodyPr/>
          <a:lstStyle/>
          <a:p>
            <a:pPr>
              <a:defRPr sz="18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8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8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8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8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9.5007799732580597E-2"/>
          <c:y val="1.430040611652016E-2"/>
          <c:w val="0.80998440053483878"/>
          <c:h val="0.21453142711296946"/>
        </c:manualLayout>
      </c:layout>
      <c:overlay val="0"/>
      <c:txPr>
        <a:bodyPr/>
        <a:lstStyle/>
        <a:p>
          <a:pPr>
            <a:defRPr sz="18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30"/>
      <c:rotY val="0"/>
      <c:depthPercent val="31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05"/>
          <c:y val="0.11236973891282118"/>
          <c:w val="0.53142355643044614"/>
          <c:h val="0.706053678178977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explosion val="39"/>
          <c:dPt>
            <c:idx val="4"/>
            <c:bubble3D val="0"/>
            <c:spPr>
              <a:effectLst>
                <a:outerShdw blurRad="40000" dist="23000" dir="5400000" sx="94000" sy="94000" rotWithShape="0">
                  <a:srgbClr val="000000">
                    <a:alpha val="35000"/>
                  </a:srgbClr>
                </a:outerShdw>
              </a:effectLst>
            </c:spPr>
          </c:dPt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  -                                   60 842,0                                                                                      </c:v>
                </c:pt>
                <c:pt idx="1">
                  <c:v>Национальная безопасность - 4 395,9</c:v>
                </c:pt>
                <c:pt idx="2">
                  <c:v>Национальная экономика - 107 977,1</c:v>
                </c:pt>
                <c:pt idx="3">
                  <c:v>ЖКХ - 72 333,9</c:v>
                </c:pt>
                <c:pt idx="4">
                  <c:v>Образование  - 343 355,4</c:v>
                </c:pt>
                <c:pt idx="5">
                  <c:v>Культура, кинематография - 57 976,1</c:v>
                </c:pt>
                <c:pt idx="6">
                  <c:v>Здравоохранение -18 638,8</c:v>
                </c:pt>
                <c:pt idx="7">
                  <c:v>Социальная политика - 288 854,1</c:v>
                </c:pt>
                <c:pt idx="8">
                  <c:v>Физкультура и спорт - 916,1</c:v>
                </c:pt>
                <c:pt idx="9">
                  <c:v>Межбюджетные трансферты - 1 051,7</c:v>
                </c:pt>
              </c:strCache>
            </c:strRef>
          </c:cat>
          <c:val>
            <c:numRef>
              <c:f>Лист1!$B$2:$B$11</c:f>
              <c:numCache>
                <c:formatCode>0.0</c:formatCode>
                <c:ptCount val="10"/>
                <c:pt idx="0">
                  <c:v>60842</c:v>
                </c:pt>
                <c:pt idx="1">
                  <c:v>4395.8999999999996</c:v>
                </c:pt>
                <c:pt idx="2">
                  <c:v>107977.1</c:v>
                </c:pt>
                <c:pt idx="3">
                  <c:v>72333.899999999994</c:v>
                </c:pt>
                <c:pt idx="4">
                  <c:v>343355.4</c:v>
                </c:pt>
                <c:pt idx="5">
                  <c:v>57976.1</c:v>
                </c:pt>
                <c:pt idx="6">
                  <c:v>18638.8</c:v>
                </c:pt>
                <c:pt idx="7">
                  <c:v>288854.09999999998</c:v>
                </c:pt>
                <c:pt idx="8">
                  <c:v>916.1</c:v>
                </c:pt>
                <c:pt idx="9">
                  <c:v>1051.7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egendEntry>
        <c:idx val="1"/>
        <c:txPr>
          <a:bodyPr/>
          <a:lstStyle/>
          <a:p>
            <a:pPr>
              <a:defRPr sz="1600"/>
            </a:pPr>
            <a:endParaRPr lang="ru-RU"/>
          </a:p>
        </c:txPr>
      </c:legendEntry>
      <c:layout>
        <c:manualLayout>
          <c:xMode val="edge"/>
          <c:yMode val="edge"/>
          <c:x val="0.58297561242344731"/>
          <c:y val="8.2728501333888385E-2"/>
          <c:w val="0.41702438757655297"/>
          <c:h val="0.84806329535818092"/>
        </c:manualLayout>
      </c:layout>
      <c:overlay val="1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zero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50"/>
      <c:rotY val="0"/>
      <c:rAngAx val="0"/>
      <c:perspective val="7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spPr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40000" dist="23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>
                <a:rot lat="0" lon="0" rev="21000000"/>
              </a:lightRig>
            </a:scene3d>
            <a:sp3d>
              <a:bevelT w="63500" h="25400"/>
            </a:sp3d>
          </c:spPr>
          <c:explosion val="25"/>
          <c:dLbls>
            <c:dLbl>
              <c:idx val="1"/>
              <c:layout>
                <c:manualLayout>
                  <c:x val="2.8490028490028491E-3"/>
                  <c:y val="4.58182930677523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8.5470085470085479E-3"/>
                  <c:y val="-1.527276435591746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28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Лист1!$A$3:$A$6</c:f>
              <c:strCache>
                <c:ptCount val="4"/>
                <c:pt idx="0">
                  <c:v>Культура, кинематография</c:v>
                </c:pt>
                <c:pt idx="1">
                  <c:v>Здравохранение</c:v>
                </c:pt>
                <c:pt idx="2">
                  <c:v>соц полит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333030.40000000002</c:v>
                </c:pt>
                <c:pt idx="1">
                  <c:v>53700.1</c:v>
                </c:pt>
                <c:pt idx="2">
                  <c:v>18638.8</c:v>
                </c:pt>
                <c:pt idx="3">
                  <c:v>288110.2</c:v>
                </c:pt>
                <c:pt idx="4">
                  <c:v>916.1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551706036745405"/>
          <c:y val="8.1104559604468052E-2"/>
          <c:w val="0.55224015748031507"/>
          <c:h val="0.8238373924189710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explosion val="19"/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Сельское хозяйство и рыболовство - 30 334,1</c:v>
                </c:pt>
                <c:pt idx="1">
                  <c:v>Транспорт - 450,0</c:v>
                </c:pt>
                <c:pt idx="2">
                  <c:v>Дорожное хозяйство (дорожные фонды) - 59 059,0</c:v>
                </c:pt>
                <c:pt idx="3">
                  <c:v>Другие вопросы в области национальной экономики - 18 134,0</c:v>
                </c:pt>
              </c:strCache>
            </c:strRef>
          </c:cat>
          <c:val>
            <c:numRef>
              <c:f>Лист1!$B$2:$B$5</c:f>
              <c:numCache>
                <c:formatCode>0.00</c:formatCode>
                <c:ptCount val="4"/>
                <c:pt idx="0">
                  <c:v>30334.1</c:v>
                </c:pt>
                <c:pt idx="1">
                  <c:v>450</c:v>
                </c:pt>
                <c:pt idx="2">
                  <c:v>59059</c:v>
                </c:pt>
                <c:pt idx="3">
                  <c:v>18134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4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111"/>
      <c:rAngAx val="1"/>
    </c:view3D>
    <c:floor>
      <c:thickness val="0"/>
    </c:floor>
    <c:sideWall>
      <c:thickness val="0"/>
      <c:spPr>
        <a:ln w="12700"/>
        <a:scene3d>
          <a:camera prst="orthographicFront"/>
          <a:lightRig rig="threePt" dir="t"/>
        </a:scene3d>
        <a:sp3d>
          <a:bevelB h="6350"/>
        </a:sp3d>
      </c:spPr>
    </c:sideWall>
    <c:backWall>
      <c:thickness val="0"/>
      <c:spPr>
        <a:ln w="12700"/>
        <a:scene3d>
          <a:camera prst="orthographicFront"/>
          <a:lightRig rig="threePt" dir="t"/>
        </a:scene3d>
        <a:sp3d>
          <a:bevelB h="6350"/>
        </a:sp3d>
      </c:spPr>
    </c:backWall>
    <c:plotArea>
      <c:layout>
        <c:manualLayout>
          <c:layoutTarget val="inner"/>
          <c:xMode val="edge"/>
          <c:yMode val="edge"/>
          <c:x val="1.661838267745732E-2"/>
          <c:y val="0.49146507417531698"/>
          <c:w val="0.54297738703702558"/>
          <c:h val="0.5085349258246829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explosion val="25"/>
          <c:dPt>
            <c:idx val="1"/>
            <c:bubble3D val="0"/>
            <c:spPr>
              <a:scene3d>
                <a:camera prst="orthographicFront"/>
                <a:lightRig rig="threePt" dir="t"/>
              </a:scene3d>
              <a:sp3d>
                <a:bevelT w="38100"/>
              </a:sp3d>
            </c:spPr>
          </c:dPt>
          <c:dLbls>
            <c:dLbl>
              <c:idx val="0"/>
              <c:layout>
                <c:manualLayout>
                  <c:x val="2.8142924931036262E-2"/>
                  <c:y val="1.116872885352311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4.2692455175663287E-2"/>
                  <c:y val="-4.50410697428625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3.1876511061765776E-2"/>
                  <c:y val="-7.7967029420585483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1.6915850881282141E-2"/>
                  <c:y val="2.455141411356336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.00%" sourceLinked="0"/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Дошкольное образование - 79 447,4</c:v>
                </c:pt>
                <c:pt idx="1">
                  <c:v>Общее образование - 218 209,5</c:v>
                </c:pt>
                <c:pt idx="2">
                  <c:v>Дополнительное образование детей -                                                         31 931,6</c:v>
                </c:pt>
                <c:pt idx="3">
                  <c:v>Профессиональная подготовка, переподготовка и повышение квалификации - 512,0</c:v>
                </c:pt>
                <c:pt idx="4">
                  <c:v>Молодёжная политика - 2 929,9</c:v>
                </c:pt>
                <c:pt idx="5">
                  <c:v>Другие вопросы в области образования - 10 325,0</c:v>
                </c:pt>
              </c:strCache>
            </c:strRef>
          </c:cat>
          <c:val>
            <c:numRef>
              <c:f>Лист1!$B$2:$B$7</c:f>
              <c:numCache>
                <c:formatCode>0.00</c:formatCode>
                <c:ptCount val="6"/>
                <c:pt idx="0">
                  <c:v>79447.399999999994</c:v>
                </c:pt>
                <c:pt idx="1">
                  <c:v>218209.5</c:v>
                </c:pt>
                <c:pt idx="2">
                  <c:v>31931.599999999999</c:v>
                </c:pt>
                <c:pt idx="3">
                  <c:v>512</c:v>
                </c:pt>
                <c:pt idx="4">
                  <c:v>2929.9</c:v>
                </c:pt>
                <c:pt idx="5">
                  <c:v>10325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2.1240965278502945E-3"/>
          <c:y val="1.0814325524141405E-2"/>
          <c:w val="0.84744980392746583"/>
          <c:h val="0.55233109132861791"/>
        </c:manualLayout>
      </c:layout>
      <c:overlay val="0"/>
      <c:txPr>
        <a:bodyPr/>
        <a:lstStyle/>
        <a:p>
          <a:pPr algn="l">
            <a:defRPr sz="1400" kern="100" baseline="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spPr>
            <a:ln w="6350"/>
            <a:effectLst>
              <a:outerShdw blurRad="40000" dist="23000" dir="2154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balanced" dir="t">
                <a:rot lat="0" lon="0" rev="4200000"/>
              </a:lightRig>
            </a:scene3d>
            <a:sp3d>
              <a:bevelT w="63500" h="25400"/>
            </a:sp3d>
          </c:spPr>
          <c:explosion val="10"/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Культура</c:v>
                </c:pt>
                <c:pt idx="1">
                  <c:v>Другие вопросы в области  культуры, кинематографии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53700.1</c:v>
                </c:pt>
                <c:pt idx="1">
                  <c:v>4276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b"/>
      <c:layout>
        <c:manualLayout>
          <c:xMode val="edge"/>
          <c:yMode val="edge"/>
          <c:x val="0.11858030511615412"/>
          <c:y val="0.79411483712422326"/>
          <c:w val="0.71817178196380649"/>
          <c:h val="0.17125605560935384"/>
        </c:manualLayout>
      </c:layout>
      <c:overlay val="0"/>
      <c:txPr>
        <a:bodyPr/>
        <a:lstStyle/>
        <a:p>
          <a:pPr>
            <a:defRPr sz="18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551706036745405"/>
          <c:y val="8.1104559604468052E-2"/>
          <c:w val="0.55224015748031507"/>
          <c:h val="0.8238373924189710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dPt>
            <c:idx val="0"/>
            <c:bubble3D val="0"/>
            <c:explosion val="33"/>
          </c:dPt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Стационарная медицинская помощь - 18 257,2</c:v>
                </c:pt>
                <c:pt idx="1">
                  <c:v>Другие вопросы в области здравоохранения - 381,6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18257.2</c:v>
                </c:pt>
                <c:pt idx="1">
                  <c:v>381.6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7691453977735541"/>
          <c:y val="0.22161868438320209"/>
          <c:w val="0.41446477056747222"/>
          <c:h val="0.55676242618110239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0239282589676284E-2"/>
          <c:y val="0"/>
          <c:w val="0.55224015748031507"/>
          <c:h val="0.8238373924189710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explosion val="19"/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Пенсионное обеспечение - 3 073,0</c:v>
                </c:pt>
                <c:pt idx="1">
                  <c:v>Социальное обслуживание населения - 85 494,4</c:v>
                </c:pt>
                <c:pt idx="2">
                  <c:v>Социальное обеспечение населения -  60 613,3</c:v>
                </c:pt>
                <c:pt idx="3">
                  <c:v>Охрана семьи и детства -     130 963,2</c:v>
                </c:pt>
                <c:pt idx="4">
                  <c:v>Другие вопросы в области социальной политики -                              8 710,2</c:v>
                </c:pt>
              </c:strCache>
            </c:strRef>
          </c:cat>
          <c:val>
            <c:numRef>
              <c:f>Лист1!$B$2:$B$6</c:f>
              <c:numCache>
                <c:formatCode>0.0%</c:formatCode>
                <c:ptCount val="5"/>
                <c:pt idx="0">
                  <c:v>30.73</c:v>
                </c:pt>
                <c:pt idx="1">
                  <c:v>854.94399999999996</c:v>
                </c:pt>
                <c:pt idx="2">
                  <c:v>606.13300000000004</c:v>
                </c:pt>
                <c:pt idx="3">
                  <c:v>1309.6320000000001</c:v>
                </c:pt>
                <c:pt idx="4">
                  <c:v>87.102000000000004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zero"/>
    <c:showDLblsOverMax val="0"/>
  </c:chart>
  <c:spPr>
    <a:effectLst>
      <a:outerShdw blurRad="76200" dist="355600" dir="21540000" sx="1000" sy="1000" algn="ctr" rotWithShape="0">
        <a:srgbClr val="000000">
          <a:alpha val="56000"/>
        </a:srgbClr>
      </a:outerShdw>
    </a:effectLst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0.37806</cdr:x>
      <cdr:y>0.72595</cdr:y>
    </cdr:from>
    <cdr:to>
      <cdr:x>0.64298</cdr:x>
      <cdr:y>0.97774</cdr:y>
    </cdr:to>
    <cdr:pic>
      <cdr:nvPicPr>
        <cdr:cNvPr id="3" name="Picture 2" descr="https://rassvetnews.ru/wp-content/uploads/2020/10/IMG_6636-1-scaled.jpg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3457023" y="3964411"/>
          <a:ext cx="2422409" cy="1375051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  <a:effectLst xmlns:a="http://schemas.openxmlformats.org/drawingml/2006/main">
          <a:softEdge rad="112500"/>
        </a:effectLst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cdr:spPr>
    </cdr:pic>
  </cdr:relSizeAnchor>
  <cdr:relSizeAnchor xmlns:cdr="http://schemas.openxmlformats.org/drawingml/2006/chartDrawing">
    <cdr:from>
      <cdr:x>0.03944</cdr:x>
      <cdr:y>0.73488</cdr:y>
    </cdr:from>
    <cdr:to>
      <cdr:x>0.34061</cdr:x>
      <cdr:y>0.96881</cdr:y>
    </cdr:to>
    <cdr:pic>
      <cdr:nvPicPr>
        <cdr:cNvPr id="4" name="Picture 4" descr="https://rassvetnews.ru/wp-content/uploads/2020/07/i.jpg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2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360680" y="4013200"/>
          <a:ext cx="2753824" cy="1277472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  <a:effectLst xmlns:a="http://schemas.openxmlformats.org/drawingml/2006/main">
          <a:softEdge rad="112500"/>
        </a:effectLst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10486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5063" y="0"/>
            <a:ext cx="4310486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17F54-23EA-4754-B863-435BB68416C9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59138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728" y="3257550"/>
            <a:ext cx="795782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4310486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5063" y="6513513"/>
            <a:ext cx="4310486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E94325-EFD6-465C-85EE-791961413F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80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5A463-23B8-4CBF-AC16-CE3277CF7A0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1667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5A463-23B8-4CBF-AC16-CE3277CF7A0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579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011299" y="18999"/>
            <a:ext cx="5121401" cy="940435"/>
          </a:xfrm>
          <a:prstGeom prst="rect">
            <a:avLst/>
          </a:prstGeom>
        </p:spPr>
        <p:txBody>
          <a:bodyPr lIns="0" tIns="0" rIns="0" bIns="0"/>
          <a:lstStyle>
            <a:lvl1pPr>
              <a:defRPr sz="2500" b="1" i="0">
                <a:solidFill>
                  <a:schemeClr val="tx1"/>
                </a:solidFill>
                <a:latin typeface="Constantia"/>
                <a:cs typeface="Constant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8429" y="1969973"/>
            <a:ext cx="8604885" cy="2770504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4/16/2021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29980" y="6498868"/>
            <a:ext cx="347979" cy="349250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3825">
              <a:lnSpc>
                <a:spcPts val="1655"/>
              </a:lnSpc>
            </a:pPr>
            <a:fld id="{81D60167-4931-47E6-BA6A-407CBD079E47}" type="slidenum">
              <a:rPr dirty="0"/>
              <a:pPr marL="123825">
                <a:lnSpc>
                  <a:spcPts val="1655"/>
                </a:lnSpc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40728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/>
          <a:lstStyle/>
          <a:p>
            <a:fld id="{82C15FB9-D6D4-4CF6-8542-D0D4F8062307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16.04.2021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fld id="{28F06D47-D4AF-4A7B-B17F-209C538D823E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7046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2000">
              <a:srgbClr val="8488C4"/>
            </a:gs>
            <a:gs pos="76000">
              <a:srgbClr val="D4DEFF"/>
            </a:gs>
            <a:gs pos="88000">
              <a:schemeClr val="bg1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22.png"/><Relationship Id="rId7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hyperlink" Target="mailto:fremon@remont.donpac.r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chart" Target="../charts/chart4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2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-18644" y="1828800"/>
            <a:ext cx="9144000" cy="72009"/>
          </a:xfrm>
          <a:custGeom>
            <a:avLst/>
            <a:gdLst/>
            <a:ahLst/>
            <a:cxnLst/>
            <a:rect l="l" t="t" r="r" b="b"/>
            <a:pathLst>
              <a:path w="6414770" h="114300">
                <a:moveTo>
                  <a:pt x="0" y="114299"/>
                </a:moveTo>
                <a:lnTo>
                  <a:pt x="6414516" y="114299"/>
                </a:lnTo>
                <a:lnTo>
                  <a:pt x="6414516" y="0"/>
                </a:lnTo>
                <a:lnTo>
                  <a:pt x="0" y="0"/>
                </a:lnTo>
                <a:lnTo>
                  <a:pt x="0" y="114299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220383" y="1496186"/>
            <a:ext cx="235305" cy="621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4" name="Рисунок 2" descr="Описание: Ремонтненский р-н- гер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6" y="-1"/>
            <a:ext cx="1403517" cy="13882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842828" y="241011"/>
            <a:ext cx="52686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Финансовый отдел Администрации 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Ремонтненского района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679322" y="1388268"/>
            <a:ext cx="6016116" cy="2780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9"/>
          <p:cNvSpPr/>
          <p:nvPr/>
        </p:nvSpPr>
        <p:spPr>
          <a:xfrm>
            <a:off x="7851037" y="1465087"/>
            <a:ext cx="235305" cy="621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835906"/>
            <a:ext cx="5334000" cy="2822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object 24"/>
          <p:cNvSpPr txBox="1"/>
          <p:nvPr/>
        </p:nvSpPr>
        <p:spPr>
          <a:xfrm>
            <a:off x="72796" y="2072182"/>
            <a:ext cx="8842604" cy="1983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БЮДЖЕТА МУНИЦИПАЛЬНОГО ОБРАЗОВАНИЯ «РЕМОНТНЕНСКИЙ РАЙОН» ЗА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</a:t>
            </a:r>
            <a:endParaRPr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454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bject 26"/>
          <p:cNvSpPr txBox="1"/>
          <p:nvPr/>
        </p:nvSpPr>
        <p:spPr>
          <a:xfrm>
            <a:off x="1270000" y="79936"/>
            <a:ext cx="7848598" cy="7636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52120" algn="ctr">
              <a:lnSpc>
                <a:spcPct val="100000"/>
              </a:lnSpc>
              <a:spcBef>
                <a:spcPts val="95"/>
              </a:spcBef>
            </a:pPr>
            <a:r>
              <a:rPr lang="ru-RU" sz="2400" spc="-8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Р</a:t>
            </a:r>
            <a:r>
              <a:rPr lang="ru-RU" sz="2400" spc="-8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асходы направленные на здравоохранение в 2020 году </a:t>
            </a:r>
          </a:p>
          <a:p>
            <a:pPr marL="452120" algn="ctr">
              <a:lnSpc>
                <a:spcPct val="100000"/>
              </a:lnSpc>
              <a:spcBef>
                <a:spcPts val="95"/>
              </a:spcBef>
            </a:pPr>
            <a:r>
              <a:rPr lang="ru-RU" sz="2400" spc="-8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18 638,8 тыс. рублей</a:t>
            </a:r>
            <a:endParaRPr lang="ru-RU" sz="2400" spc="-1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173811664"/>
              </p:ext>
            </p:extLst>
          </p:nvPr>
        </p:nvGraphicFramePr>
        <p:xfrm>
          <a:off x="152400" y="461771"/>
          <a:ext cx="88392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Picture 2" descr="C:\Users\Бухгалтер\Desktop\p1010837_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973" y="4519721"/>
            <a:ext cx="3752429" cy="19706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rassvetnews.ru/wp-content/uploads/2020/12/kovi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94297" y="4355360"/>
            <a:ext cx="3416301" cy="22993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2" descr="Описание: Ремонтненский р-н- герб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6" y="-1"/>
            <a:ext cx="1403517" cy="13882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30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907664606"/>
              </p:ext>
            </p:extLst>
          </p:nvPr>
        </p:nvGraphicFramePr>
        <p:xfrm>
          <a:off x="20320" y="1397000"/>
          <a:ext cx="9144000" cy="546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object 19"/>
          <p:cNvSpPr txBox="1"/>
          <p:nvPr/>
        </p:nvSpPr>
        <p:spPr>
          <a:xfrm>
            <a:off x="1828800" y="116806"/>
            <a:ext cx="6419215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бюджета Ремонтненского района в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году на социальную политику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288 854,1 тыс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рублей </a:t>
            </a:r>
            <a:endParaRPr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5" name="Рисунок 2" descr="Описание: Ремонтненский р-н- гер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6" y="-1"/>
            <a:ext cx="1403517" cy="13882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127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24000" y="381000"/>
            <a:ext cx="7315200" cy="87459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2700" marR="5080" indent="1905" algn="ctr">
              <a:lnSpc>
                <a:spcPct val="100000"/>
              </a:lnSpc>
              <a:spcBef>
                <a:spcPts val="100"/>
              </a:spcBef>
            </a:pPr>
            <a:r>
              <a:rPr sz="2800" spc="-35" dirty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Расходы </a:t>
            </a:r>
            <a:r>
              <a:rPr sz="2800" spc="-30" dirty="0" err="1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бюджета</a:t>
            </a:r>
            <a:r>
              <a:rPr sz="2800" spc="-30" dirty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2800" spc="-5" dirty="0" smtClean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в</a:t>
            </a:r>
            <a:r>
              <a:rPr sz="2800" spc="-5" dirty="0" smtClean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sz="2800" dirty="0" smtClean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20</a:t>
            </a:r>
            <a:r>
              <a:rPr lang="ru-RU" sz="2800" dirty="0" smtClean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20</a:t>
            </a:r>
            <a:r>
              <a:rPr sz="2800" dirty="0" smtClean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sz="2800" spc="-55" dirty="0" err="1" smtClean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год</a:t>
            </a:r>
            <a:r>
              <a:rPr lang="ru-RU" sz="2800" spc="-55" dirty="0" smtClean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у</a:t>
            </a:r>
            <a:r>
              <a:rPr sz="2800" spc="-55" dirty="0" smtClean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в </a:t>
            </a:r>
            <a:r>
              <a:rPr sz="2800" spc="-15" dirty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рамках  </a:t>
            </a:r>
            <a:r>
              <a:rPr sz="2800" spc="-10" dirty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муниципальных</a:t>
            </a:r>
            <a:r>
              <a:rPr sz="2800" spc="-75" dirty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программ</a:t>
            </a:r>
            <a:endParaRPr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77367" y="1789368"/>
            <a:ext cx="8561833" cy="56746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 marR="5080" indent="457200" algn="just">
              <a:spcBef>
                <a:spcPts val="105"/>
              </a:spcBef>
            </a:pP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2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r>
              <a:rPr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spc="-10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программные </a:t>
            </a:r>
            <a:r>
              <a:rPr lang="ru-RU" u="sng" spc="-25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lang="ru-RU" spc="-25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составили</a:t>
            </a:r>
            <a:r>
              <a:rPr lang="ru-RU" spc="-25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891 706,2 тыс</a:t>
            </a:r>
            <a:r>
              <a:rPr lang="ru-RU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pc="-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или </a:t>
            </a:r>
            <a:r>
              <a:rPr lang="ru-RU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93,2%  </a:t>
            </a:r>
            <a:r>
              <a:rPr lang="ru-RU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бюджета Ремонтненского района </a:t>
            </a:r>
            <a:r>
              <a:rPr lang="ru-RU" spc="-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Рисунок 2" descr="Описание: Ремонтненский р-н- гер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6" y="0"/>
            <a:ext cx="1403517" cy="14736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493268777"/>
              </p:ext>
            </p:extLst>
          </p:nvPr>
        </p:nvGraphicFramePr>
        <p:xfrm>
          <a:off x="11836" y="2364520"/>
          <a:ext cx="9132164" cy="44934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4437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9435" y="1103375"/>
            <a:ext cx="3431286" cy="45788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239136" y="210769"/>
            <a:ext cx="6567170" cy="75755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О </a:t>
            </a:r>
            <a:r>
              <a:rPr lang="ru-RU" sz="2400" dirty="0" smtClean="0">
                <a:latin typeface="Times New Roman"/>
                <a:cs typeface="Times New Roman"/>
              </a:rPr>
              <a:t>Ф</a:t>
            </a:r>
            <a:r>
              <a:rPr sz="2400" spc="-20" dirty="0" err="1" smtClean="0">
                <a:latin typeface="Times New Roman"/>
                <a:cs typeface="Times New Roman"/>
              </a:rPr>
              <a:t>инансовом</a:t>
            </a:r>
            <a:r>
              <a:rPr sz="2400" spc="-20" dirty="0" smtClean="0">
                <a:latin typeface="Times New Roman"/>
                <a:cs typeface="Times New Roman"/>
              </a:rPr>
              <a:t> </a:t>
            </a:r>
            <a:r>
              <a:rPr lang="ru-RU" sz="2400" spc="-10" dirty="0" smtClean="0">
                <a:latin typeface="Times New Roman"/>
                <a:cs typeface="Times New Roman"/>
              </a:rPr>
              <a:t>отделе А</a:t>
            </a:r>
            <a:r>
              <a:rPr sz="2400" spc="-5" dirty="0" err="1" smtClean="0">
                <a:latin typeface="Times New Roman"/>
                <a:cs typeface="Times New Roman"/>
              </a:rPr>
              <a:t>дминистрации</a:t>
            </a:r>
            <a:endParaRPr sz="24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  <a:tabLst>
                <a:tab pos="4296410" algn="l"/>
              </a:tabLst>
            </a:pPr>
            <a:r>
              <a:rPr lang="ru-RU" sz="2400" spc="-10" dirty="0" smtClean="0">
                <a:latin typeface="Times New Roman"/>
                <a:cs typeface="Times New Roman"/>
              </a:rPr>
              <a:t>Ремонтненского района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37743" y="4119371"/>
            <a:ext cx="8906255" cy="20177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84988" y="4143755"/>
            <a:ext cx="8859520" cy="1927860"/>
          </a:xfrm>
          <a:custGeom>
            <a:avLst/>
            <a:gdLst/>
            <a:ahLst/>
            <a:cxnLst/>
            <a:rect l="l" t="t" r="r" b="b"/>
            <a:pathLst>
              <a:path w="8859520" h="1927860">
                <a:moveTo>
                  <a:pt x="0" y="321310"/>
                </a:moveTo>
                <a:lnTo>
                  <a:pt x="3483" y="273837"/>
                </a:lnTo>
                <a:lnTo>
                  <a:pt x="13603" y="228524"/>
                </a:lnTo>
                <a:lnTo>
                  <a:pt x="29862" y="185869"/>
                </a:lnTo>
                <a:lnTo>
                  <a:pt x="51764" y="146369"/>
                </a:lnTo>
                <a:lnTo>
                  <a:pt x="78811" y="110521"/>
                </a:lnTo>
                <a:lnTo>
                  <a:pt x="110506" y="78823"/>
                </a:lnTo>
                <a:lnTo>
                  <a:pt x="146352" y="51774"/>
                </a:lnTo>
                <a:lnTo>
                  <a:pt x="185852" y="29869"/>
                </a:lnTo>
                <a:lnTo>
                  <a:pt x="228510" y="13606"/>
                </a:lnTo>
                <a:lnTo>
                  <a:pt x="273828" y="3484"/>
                </a:lnTo>
                <a:lnTo>
                  <a:pt x="321310" y="0"/>
                </a:lnTo>
                <a:lnTo>
                  <a:pt x="8537702" y="0"/>
                </a:lnTo>
                <a:lnTo>
                  <a:pt x="8585174" y="3484"/>
                </a:lnTo>
                <a:lnTo>
                  <a:pt x="8630487" y="13606"/>
                </a:lnTo>
                <a:lnTo>
                  <a:pt x="8673142" y="29869"/>
                </a:lnTo>
                <a:lnTo>
                  <a:pt x="8712642" y="51774"/>
                </a:lnTo>
                <a:lnTo>
                  <a:pt x="8748490" y="78823"/>
                </a:lnTo>
                <a:lnTo>
                  <a:pt x="8780188" y="110521"/>
                </a:lnTo>
                <a:lnTo>
                  <a:pt x="8807237" y="146369"/>
                </a:lnTo>
                <a:lnTo>
                  <a:pt x="8829142" y="185869"/>
                </a:lnTo>
                <a:lnTo>
                  <a:pt x="8845405" y="228524"/>
                </a:lnTo>
                <a:lnTo>
                  <a:pt x="8855527" y="273837"/>
                </a:lnTo>
                <a:lnTo>
                  <a:pt x="8859012" y="321310"/>
                </a:lnTo>
                <a:lnTo>
                  <a:pt x="8859012" y="1606550"/>
                </a:lnTo>
                <a:lnTo>
                  <a:pt x="8855527" y="1654031"/>
                </a:lnTo>
                <a:lnTo>
                  <a:pt x="8845405" y="1699349"/>
                </a:lnTo>
                <a:lnTo>
                  <a:pt x="8829142" y="1742007"/>
                </a:lnTo>
                <a:lnTo>
                  <a:pt x="8807237" y="1781507"/>
                </a:lnTo>
                <a:lnTo>
                  <a:pt x="8780188" y="1817353"/>
                </a:lnTo>
                <a:lnTo>
                  <a:pt x="8748490" y="1849048"/>
                </a:lnTo>
                <a:lnTo>
                  <a:pt x="8712642" y="1876095"/>
                </a:lnTo>
                <a:lnTo>
                  <a:pt x="8673142" y="1897997"/>
                </a:lnTo>
                <a:lnTo>
                  <a:pt x="8630487" y="1914256"/>
                </a:lnTo>
                <a:lnTo>
                  <a:pt x="8585174" y="1924376"/>
                </a:lnTo>
                <a:lnTo>
                  <a:pt x="8537702" y="1927860"/>
                </a:lnTo>
                <a:lnTo>
                  <a:pt x="321310" y="1927860"/>
                </a:lnTo>
                <a:lnTo>
                  <a:pt x="273828" y="1924376"/>
                </a:lnTo>
                <a:lnTo>
                  <a:pt x="228510" y="1914256"/>
                </a:lnTo>
                <a:lnTo>
                  <a:pt x="185852" y="1897997"/>
                </a:lnTo>
                <a:lnTo>
                  <a:pt x="146352" y="1876095"/>
                </a:lnTo>
                <a:lnTo>
                  <a:pt x="110506" y="1849048"/>
                </a:lnTo>
                <a:lnTo>
                  <a:pt x="78811" y="1817353"/>
                </a:lnTo>
                <a:lnTo>
                  <a:pt x="51764" y="1781507"/>
                </a:lnTo>
                <a:lnTo>
                  <a:pt x="29862" y="1742007"/>
                </a:lnTo>
                <a:lnTo>
                  <a:pt x="13603" y="1699349"/>
                </a:lnTo>
                <a:lnTo>
                  <a:pt x="3483" y="1654031"/>
                </a:lnTo>
                <a:lnTo>
                  <a:pt x="0" y="1606550"/>
                </a:lnTo>
                <a:lnTo>
                  <a:pt x="0" y="321310"/>
                </a:lnTo>
                <a:close/>
              </a:path>
            </a:pathLst>
          </a:custGeom>
          <a:ln w="9144">
            <a:solidFill>
              <a:srgbClr val="2E2E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864093" y="4094587"/>
            <a:ext cx="7410450" cy="177997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2470785">
              <a:lnSpc>
                <a:spcPct val="100000"/>
              </a:lnSpc>
              <a:spcBef>
                <a:spcPts val="100"/>
              </a:spcBef>
            </a:pPr>
            <a:r>
              <a:rPr sz="1800" b="1" i="1" spc="-10" dirty="0">
                <a:latin typeface="Arial"/>
                <a:cs typeface="Arial"/>
              </a:rPr>
              <a:t>Контактная</a:t>
            </a:r>
            <a:r>
              <a:rPr sz="1800" b="1" i="1" spc="-5" dirty="0">
                <a:latin typeface="Arial"/>
                <a:cs typeface="Arial"/>
              </a:rPr>
              <a:t> информация</a:t>
            </a:r>
            <a:endParaRPr sz="1800" dirty="0">
              <a:latin typeface="Arial"/>
              <a:cs typeface="Arial"/>
            </a:endParaRPr>
          </a:p>
          <a:p>
            <a:pPr marR="2582545">
              <a:lnSpc>
                <a:spcPct val="100000"/>
              </a:lnSpc>
              <a:spcBef>
                <a:spcPts val="105"/>
              </a:spcBef>
              <a:tabLst>
                <a:tab pos="342265" algn="l"/>
                <a:tab pos="342900" algn="l"/>
              </a:tabLst>
            </a:pPr>
            <a:r>
              <a:rPr lang="ru-RU" sz="1600" b="1" dirty="0" smtClean="0">
                <a:latin typeface="Times New Roman"/>
                <a:cs typeface="Times New Roman"/>
              </a:rPr>
              <a:t>Адрес</a:t>
            </a:r>
            <a:r>
              <a:rPr lang="ru-RU" sz="1600" b="1" dirty="0">
                <a:latin typeface="Times New Roman"/>
                <a:cs typeface="Times New Roman"/>
              </a:rPr>
              <a:t>: 347480, </a:t>
            </a:r>
            <a:r>
              <a:rPr lang="ru-RU" sz="1600" b="1" spc="-10" dirty="0">
                <a:latin typeface="Times New Roman"/>
                <a:cs typeface="Times New Roman"/>
              </a:rPr>
              <a:t>Ростовская область, </a:t>
            </a:r>
            <a:r>
              <a:rPr lang="ru-RU" sz="1600" b="1" spc="-10" dirty="0" err="1">
                <a:latin typeface="Times New Roman"/>
                <a:cs typeface="Times New Roman"/>
              </a:rPr>
              <a:t>с.Ремонтное</a:t>
            </a:r>
            <a:r>
              <a:rPr lang="ru-RU" sz="1600" b="1" spc="-10" dirty="0">
                <a:latin typeface="Times New Roman"/>
                <a:cs typeface="Times New Roman"/>
              </a:rPr>
              <a:t>, </a:t>
            </a:r>
            <a:r>
              <a:rPr lang="ru-RU" sz="1600" b="1" spc="-10" dirty="0" smtClean="0">
                <a:latin typeface="Times New Roman"/>
                <a:cs typeface="Times New Roman"/>
              </a:rPr>
              <a:t>ул. Ленинская</a:t>
            </a:r>
            <a:r>
              <a:rPr lang="ru-RU" sz="1600" b="1" spc="-10" dirty="0">
                <a:latin typeface="Times New Roman"/>
                <a:cs typeface="Times New Roman"/>
              </a:rPr>
              <a:t>, д.69</a:t>
            </a:r>
            <a:endParaRPr lang="ru-RU" sz="1600" b="1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tabLst>
                <a:tab pos="342265" algn="l"/>
                <a:tab pos="342900" algn="l"/>
              </a:tabLst>
            </a:pPr>
            <a:r>
              <a:rPr lang="ru-RU" sz="1600" b="1" spc="-10" dirty="0">
                <a:latin typeface="Times New Roman"/>
                <a:cs typeface="Times New Roman"/>
              </a:rPr>
              <a:t>Телефон: </a:t>
            </a:r>
            <a:r>
              <a:rPr lang="ru-RU" sz="1600" b="1" dirty="0">
                <a:latin typeface="Times New Roman"/>
                <a:cs typeface="Times New Roman"/>
              </a:rPr>
              <a:t>(86379) 31-4-48</a:t>
            </a:r>
          </a:p>
          <a:p>
            <a:pPr>
              <a:lnSpc>
                <a:spcPct val="100000"/>
              </a:lnSpc>
              <a:tabLst>
                <a:tab pos="342265" algn="l"/>
                <a:tab pos="342900" algn="l"/>
              </a:tabLst>
            </a:pPr>
            <a:r>
              <a:rPr lang="ru-RU" sz="1600" b="1" spc="-10" dirty="0">
                <a:latin typeface="Times New Roman"/>
                <a:cs typeface="Times New Roman"/>
              </a:rPr>
              <a:t>Факс: </a:t>
            </a:r>
            <a:r>
              <a:rPr lang="ru-RU" sz="1600" b="1" dirty="0">
                <a:latin typeface="Times New Roman"/>
                <a:cs typeface="Times New Roman"/>
              </a:rPr>
              <a:t>(86379)</a:t>
            </a:r>
            <a:r>
              <a:rPr lang="ru-RU" sz="1600" b="1" spc="-40" dirty="0">
                <a:latin typeface="Times New Roman"/>
                <a:cs typeface="Times New Roman"/>
              </a:rPr>
              <a:t> </a:t>
            </a:r>
            <a:r>
              <a:rPr lang="ru-RU" sz="1600" b="1" dirty="0">
                <a:latin typeface="Times New Roman"/>
                <a:cs typeface="Times New Roman"/>
              </a:rPr>
              <a:t>31-7-07</a:t>
            </a:r>
          </a:p>
          <a:p>
            <a:pPr>
              <a:lnSpc>
                <a:spcPct val="100000"/>
              </a:lnSpc>
              <a:tabLst>
                <a:tab pos="342265" algn="l"/>
                <a:tab pos="342900" algn="l"/>
              </a:tabLst>
            </a:pPr>
            <a:r>
              <a:rPr lang="ru-RU" sz="1600" b="1" spc="-5" dirty="0">
                <a:latin typeface="Times New Roman"/>
                <a:cs typeface="Times New Roman"/>
              </a:rPr>
              <a:t>Е-</a:t>
            </a:r>
            <a:r>
              <a:rPr lang="ru-RU" sz="1600" b="1" spc="-5" dirty="0" err="1">
                <a:latin typeface="Times New Roman"/>
                <a:cs typeface="Times New Roman"/>
              </a:rPr>
              <a:t>mail</a:t>
            </a:r>
            <a:r>
              <a:rPr lang="ru-RU" sz="1600" b="1" spc="-5" dirty="0">
                <a:latin typeface="Times New Roman"/>
                <a:cs typeface="Times New Roman"/>
              </a:rPr>
              <a:t>:</a:t>
            </a:r>
            <a:r>
              <a:rPr lang="ru-RU" sz="16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ru-RU" sz="1600" b="1" dirty="0">
                <a:hlinkClick r:id="rId4"/>
              </a:rPr>
              <a:t>fremon@remont.donpac.ru</a:t>
            </a:r>
            <a:endParaRPr lang="ru-RU" sz="1600" b="1" dirty="0"/>
          </a:p>
          <a:p>
            <a:pPr>
              <a:lnSpc>
                <a:spcPct val="100000"/>
              </a:lnSpc>
              <a:tabLst>
                <a:tab pos="342265" algn="l"/>
                <a:tab pos="342900" algn="l"/>
              </a:tabLst>
            </a:pPr>
            <a:r>
              <a:rPr lang="ru-RU" sz="1600" b="1" spc="-15" dirty="0" err="1">
                <a:latin typeface="Times New Roman"/>
                <a:cs typeface="Times New Roman"/>
              </a:rPr>
              <a:t>Website</a:t>
            </a:r>
            <a:r>
              <a:rPr lang="ru-RU" sz="1600" b="1" spc="-15" dirty="0">
                <a:latin typeface="Times New Roman"/>
                <a:cs typeface="Times New Roman"/>
              </a:rPr>
              <a:t>:</a:t>
            </a:r>
            <a:r>
              <a:rPr lang="ru-RU" sz="1600" b="1" spc="-10" dirty="0">
                <a:solidFill>
                  <a:srgbClr val="0000FF"/>
                </a:solidFill>
                <a:latin typeface="Times New Roman"/>
                <a:cs typeface="Times New Roman"/>
              </a:rPr>
              <a:t> http://</a:t>
            </a:r>
            <a:r>
              <a:rPr lang="ru-RU" sz="1600" b="1" spc="-10" dirty="0" smtClean="0">
                <a:solidFill>
                  <a:srgbClr val="0000FF"/>
                </a:solidFill>
                <a:latin typeface="Times New Roman"/>
                <a:cs typeface="Times New Roman"/>
              </a:rPr>
              <a:t>remadmin.donland.ru/Default.aspx?pageid=138176</a:t>
            </a:r>
            <a:endParaRPr lang="ru-RU" sz="1600" b="1" spc="-10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381500" y="1748027"/>
            <a:ext cx="4524756" cy="203454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428744" y="1772411"/>
            <a:ext cx="4434840" cy="1945005"/>
          </a:xfrm>
          <a:custGeom>
            <a:avLst/>
            <a:gdLst/>
            <a:ahLst/>
            <a:cxnLst/>
            <a:rect l="l" t="t" r="r" b="b"/>
            <a:pathLst>
              <a:path w="4434840" h="1945004">
                <a:moveTo>
                  <a:pt x="0" y="324103"/>
                </a:moveTo>
                <a:lnTo>
                  <a:pt x="3515" y="276222"/>
                </a:lnTo>
                <a:lnTo>
                  <a:pt x="13726" y="230518"/>
                </a:lnTo>
                <a:lnTo>
                  <a:pt x="30131" y="187493"/>
                </a:lnTo>
                <a:lnTo>
                  <a:pt x="52228" y="147650"/>
                </a:lnTo>
                <a:lnTo>
                  <a:pt x="79515" y="111490"/>
                </a:lnTo>
                <a:lnTo>
                  <a:pt x="111490" y="79515"/>
                </a:lnTo>
                <a:lnTo>
                  <a:pt x="147650" y="52228"/>
                </a:lnTo>
                <a:lnTo>
                  <a:pt x="187493" y="30131"/>
                </a:lnTo>
                <a:lnTo>
                  <a:pt x="230518" y="13726"/>
                </a:lnTo>
                <a:lnTo>
                  <a:pt x="276222" y="3515"/>
                </a:lnTo>
                <a:lnTo>
                  <a:pt x="324103" y="0"/>
                </a:lnTo>
                <a:lnTo>
                  <a:pt x="4110735" y="0"/>
                </a:lnTo>
                <a:lnTo>
                  <a:pt x="4158617" y="3515"/>
                </a:lnTo>
                <a:lnTo>
                  <a:pt x="4204321" y="13726"/>
                </a:lnTo>
                <a:lnTo>
                  <a:pt x="4247346" y="30131"/>
                </a:lnTo>
                <a:lnTo>
                  <a:pt x="4287189" y="52228"/>
                </a:lnTo>
                <a:lnTo>
                  <a:pt x="4323349" y="79515"/>
                </a:lnTo>
                <a:lnTo>
                  <a:pt x="4355324" y="111490"/>
                </a:lnTo>
                <a:lnTo>
                  <a:pt x="4382611" y="147650"/>
                </a:lnTo>
                <a:lnTo>
                  <a:pt x="4404708" y="187493"/>
                </a:lnTo>
                <a:lnTo>
                  <a:pt x="4421113" y="230518"/>
                </a:lnTo>
                <a:lnTo>
                  <a:pt x="4431324" y="276222"/>
                </a:lnTo>
                <a:lnTo>
                  <a:pt x="4434839" y="324103"/>
                </a:lnTo>
                <a:lnTo>
                  <a:pt x="4434839" y="1620520"/>
                </a:lnTo>
                <a:lnTo>
                  <a:pt x="4431324" y="1668401"/>
                </a:lnTo>
                <a:lnTo>
                  <a:pt x="4421113" y="1714105"/>
                </a:lnTo>
                <a:lnTo>
                  <a:pt x="4404708" y="1757130"/>
                </a:lnTo>
                <a:lnTo>
                  <a:pt x="4382611" y="1796973"/>
                </a:lnTo>
                <a:lnTo>
                  <a:pt x="4355324" y="1833133"/>
                </a:lnTo>
                <a:lnTo>
                  <a:pt x="4323349" y="1865108"/>
                </a:lnTo>
                <a:lnTo>
                  <a:pt x="4287189" y="1892395"/>
                </a:lnTo>
                <a:lnTo>
                  <a:pt x="4247346" y="1914492"/>
                </a:lnTo>
                <a:lnTo>
                  <a:pt x="4204321" y="1930897"/>
                </a:lnTo>
                <a:lnTo>
                  <a:pt x="4158617" y="1941108"/>
                </a:lnTo>
                <a:lnTo>
                  <a:pt x="4110735" y="1944624"/>
                </a:lnTo>
                <a:lnTo>
                  <a:pt x="324103" y="1944624"/>
                </a:lnTo>
                <a:lnTo>
                  <a:pt x="276222" y="1941108"/>
                </a:lnTo>
                <a:lnTo>
                  <a:pt x="230518" y="1930897"/>
                </a:lnTo>
                <a:lnTo>
                  <a:pt x="187493" y="1914492"/>
                </a:lnTo>
                <a:lnTo>
                  <a:pt x="147650" y="1892395"/>
                </a:lnTo>
                <a:lnTo>
                  <a:pt x="111490" y="1865108"/>
                </a:lnTo>
                <a:lnTo>
                  <a:pt x="79515" y="1833133"/>
                </a:lnTo>
                <a:lnTo>
                  <a:pt x="52228" y="1796973"/>
                </a:lnTo>
                <a:lnTo>
                  <a:pt x="30131" y="1757130"/>
                </a:lnTo>
                <a:lnTo>
                  <a:pt x="13726" y="1714105"/>
                </a:lnTo>
                <a:lnTo>
                  <a:pt x="3515" y="1668401"/>
                </a:lnTo>
                <a:lnTo>
                  <a:pt x="0" y="1620520"/>
                </a:lnTo>
                <a:lnTo>
                  <a:pt x="0" y="324103"/>
                </a:lnTo>
                <a:close/>
              </a:path>
            </a:pathLst>
          </a:custGeom>
          <a:ln w="9143">
            <a:solidFill>
              <a:srgbClr val="2E2E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4690870" y="1996042"/>
            <a:ext cx="3857625" cy="14895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 dirty="0" err="1" smtClean="0">
                <a:latin typeface="Arial"/>
                <a:cs typeface="Arial"/>
              </a:rPr>
              <a:t>Финансов</a:t>
            </a:r>
            <a:r>
              <a:rPr lang="ru-RU" sz="1600" b="1" spc="-10" dirty="0" err="1" smtClean="0">
                <a:latin typeface="Arial"/>
                <a:cs typeface="Arial"/>
              </a:rPr>
              <a:t>ый</a:t>
            </a:r>
            <a:r>
              <a:rPr sz="1600" b="1" spc="-10" dirty="0" smtClean="0">
                <a:latin typeface="Arial"/>
                <a:cs typeface="Arial"/>
              </a:rPr>
              <a:t> </a:t>
            </a:r>
            <a:r>
              <a:rPr lang="ru-RU" sz="1600" b="1" spc="-15" dirty="0" smtClean="0">
                <a:latin typeface="Arial"/>
                <a:cs typeface="Arial"/>
              </a:rPr>
              <a:t>отдел</a:t>
            </a:r>
            <a:r>
              <a:rPr sz="1600" b="1" spc="75" dirty="0" smtClean="0">
                <a:latin typeface="Arial"/>
                <a:cs typeface="Arial"/>
              </a:rPr>
              <a:t> </a:t>
            </a:r>
            <a:r>
              <a:rPr sz="1600" b="1" spc="-20" dirty="0">
                <a:latin typeface="Arial"/>
                <a:cs typeface="Arial"/>
              </a:rPr>
              <a:t>является</a:t>
            </a:r>
            <a:endParaRPr sz="16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00" b="1" spc="-10" dirty="0">
                <a:latin typeface="Arial"/>
                <a:cs typeface="Arial"/>
              </a:rPr>
              <a:t>функциональным</a:t>
            </a:r>
            <a:r>
              <a:rPr sz="1600" b="1" spc="60" dirty="0">
                <a:latin typeface="Arial"/>
                <a:cs typeface="Arial"/>
              </a:rPr>
              <a:t> </a:t>
            </a:r>
            <a:r>
              <a:rPr sz="1600" b="1" spc="-15" dirty="0">
                <a:latin typeface="Arial"/>
                <a:cs typeface="Arial"/>
              </a:rPr>
              <a:t>органом</a:t>
            </a:r>
            <a:endParaRPr sz="1600" dirty="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lang="ru-RU" sz="1600" b="1" spc="-5" dirty="0" smtClean="0">
                <a:latin typeface="Arial"/>
                <a:cs typeface="Arial"/>
              </a:rPr>
              <a:t>А</a:t>
            </a:r>
            <a:r>
              <a:rPr sz="1600" b="1" spc="-5" dirty="0" err="1" smtClean="0">
                <a:latin typeface="Arial"/>
                <a:cs typeface="Arial"/>
              </a:rPr>
              <a:t>дминистрации</a:t>
            </a:r>
            <a:r>
              <a:rPr lang="ru-RU" sz="1600" b="1" spc="-5" dirty="0" smtClean="0">
                <a:latin typeface="Arial"/>
                <a:cs typeface="Arial"/>
              </a:rPr>
              <a:t> Ремонтненского района</a:t>
            </a:r>
            <a:r>
              <a:rPr sz="1600" b="1" spc="-15" dirty="0" smtClean="0">
                <a:latin typeface="Arial"/>
                <a:cs typeface="Arial"/>
              </a:rPr>
              <a:t>, </a:t>
            </a:r>
            <a:r>
              <a:rPr sz="1600" b="1" spc="-15" dirty="0">
                <a:latin typeface="Arial"/>
                <a:cs typeface="Arial"/>
              </a:rPr>
              <a:t>осуществляет  </a:t>
            </a:r>
            <a:r>
              <a:rPr sz="1600" b="1" spc="-10" dirty="0">
                <a:latin typeface="Arial"/>
                <a:cs typeface="Arial"/>
              </a:rPr>
              <a:t>проведение </a:t>
            </a:r>
            <a:r>
              <a:rPr sz="1600" b="1" spc="-5" dirty="0">
                <a:latin typeface="Arial"/>
                <a:cs typeface="Arial"/>
              </a:rPr>
              <a:t>единой </a:t>
            </a:r>
            <a:r>
              <a:rPr sz="1600" b="1" spc="-10" dirty="0" err="1">
                <a:latin typeface="Arial"/>
                <a:cs typeface="Arial"/>
              </a:rPr>
              <a:t>финансовой</a:t>
            </a:r>
            <a:r>
              <a:rPr sz="1600" b="1" spc="75" dirty="0">
                <a:latin typeface="Arial"/>
                <a:cs typeface="Arial"/>
              </a:rPr>
              <a:t> </a:t>
            </a:r>
            <a:r>
              <a:rPr sz="1600" b="1" spc="-5" dirty="0" smtClean="0">
                <a:latin typeface="Arial"/>
                <a:cs typeface="Arial"/>
              </a:rPr>
              <a:t>и</a:t>
            </a:r>
            <a:r>
              <a:rPr lang="ru-RU" sz="1600" b="1" spc="-5" dirty="0" smtClean="0">
                <a:latin typeface="Arial"/>
                <a:cs typeface="Arial"/>
              </a:rPr>
              <a:t> </a:t>
            </a:r>
            <a:r>
              <a:rPr sz="1600" b="1" spc="-15" dirty="0" err="1" smtClean="0">
                <a:latin typeface="Arial"/>
                <a:cs typeface="Arial"/>
              </a:rPr>
              <a:t>бюджетной</a:t>
            </a:r>
            <a:r>
              <a:rPr sz="1600" b="1" spc="-15" dirty="0" smtClean="0">
                <a:latin typeface="Arial"/>
                <a:cs typeface="Arial"/>
              </a:rPr>
              <a:t> </a:t>
            </a:r>
            <a:r>
              <a:rPr sz="1600" b="1" spc="-15" dirty="0">
                <a:latin typeface="Arial"/>
                <a:cs typeface="Arial"/>
              </a:rPr>
              <a:t>политики </a:t>
            </a:r>
            <a:r>
              <a:rPr sz="1600" b="1" spc="-5" dirty="0" err="1">
                <a:latin typeface="Arial"/>
                <a:cs typeface="Arial"/>
              </a:rPr>
              <a:t>на</a:t>
            </a:r>
            <a:r>
              <a:rPr sz="1600" b="1" spc="90" dirty="0">
                <a:latin typeface="Arial"/>
                <a:cs typeface="Arial"/>
              </a:rPr>
              <a:t> </a:t>
            </a:r>
            <a:r>
              <a:rPr sz="1600" b="1" spc="-10" dirty="0" err="1" smtClean="0">
                <a:latin typeface="Arial"/>
                <a:cs typeface="Arial"/>
              </a:rPr>
              <a:t>территории</a:t>
            </a:r>
            <a:r>
              <a:rPr lang="ru-RU" sz="1600" b="1" spc="-10" dirty="0" smtClean="0">
                <a:latin typeface="Arial"/>
                <a:cs typeface="Arial"/>
              </a:rPr>
              <a:t> </a:t>
            </a:r>
            <a:r>
              <a:rPr lang="ru-RU" sz="1600" b="1" spc="-15" dirty="0" smtClean="0">
                <a:latin typeface="Arial"/>
                <a:cs typeface="Arial"/>
              </a:rPr>
              <a:t>района</a:t>
            </a:r>
            <a:endParaRPr sz="1600" dirty="0">
              <a:latin typeface="Arial"/>
              <a:cs typeface="Arial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9182" y="-264530"/>
            <a:ext cx="4229903" cy="3005327"/>
          </a:xfrm>
          <a:prstGeom prst="rect">
            <a:avLst/>
          </a:prstGeom>
        </p:spPr>
      </p:pic>
      <p:pic>
        <p:nvPicPr>
          <p:cNvPr id="20" name="Рисунок 2" descr="Описание: Ремонтненский р-н- герб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6" y="0"/>
            <a:ext cx="1403517" cy="14736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594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5931276"/>
              </p:ext>
            </p:extLst>
          </p:nvPr>
        </p:nvGraphicFramePr>
        <p:xfrm>
          <a:off x="2667000" y="4465228"/>
          <a:ext cx="6019799" cy="209169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3827059"/>
                <a:gridCol w="821141"/>
                <a:gridCol w="735253"/>
                <a:gridCol w="636346"/>
              </a:tblGrid>
              <a:tr h="9906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0" spc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2019 год</a:t>
                      </a:r>
                      <a:endParaRPr lang="ru-RU" sz="1400" b="1" i="0" kern="0" spc="0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87630" marB="0" vert="vert270" anchor="ctr"/>
                </a:tc>
                <a:tc>
                  <a:txBody>
                    <a:bodyPr/>
                    <a:lstStyle/>
                    <a:p>
                      <a:pPr marL="0" lvl="0" algn="ctr" defTabSz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kern="0" spc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2020 год</a:t>
                      </a:r>
                      <a:endParaRPr sz="1400" b="1" i="0" kern="0" spc="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87630" marB="0" vert="vert270" anchor="ctr"/>
                </a:tc>
                <a:tc>
                  <a:txBody>
                    <a:bodyPr/>
                    <a:lstStyle/>
                    <a:p>
                      <a:pPr marL="0" lvl="0" algn="ctr" defTabSz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kern="0" spc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 2019 году</a:t>
                      </a:r>
                      <a:endParaRPr sz="1400" b="1" i="0" kern="0" spc="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87630" marB="0" vert="vert270" anchor="ctr"/>
                </a:tc>
              </a:tr>
              <a:tr h="0">
                <a:tc>
                  <a:txBody>
                    <a:bodyPr/>
                    <a:lstStyle/>
                    <a:p>
                      <a:pPr marL="9525" algn="l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Общий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</a:t>
                      </a:r>
                      <a:r>
                        <a:rPr sz="1600" spc="-3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2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доходов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15" marB="0" anchor="ctr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817 095,6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81915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954 758,3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81915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116,8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81915" marB="0"/>
                </a:tc>
              </a:tr>
              <a:tr h="0">
                <a:tc>
                  <a:txBody>
                    <a:bodyPr/>
                    <a:lstStyle/>
                    <a:p>
                      <a:pPr marL="9525" algn="l">
                        <a:lnSpc>
                          <a:spcPts val="1670"/>
                        </a:lnSpc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Общий объем</a:t>
                      </a:r>
                      <a:r>
                        <a:rPr sz="1600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2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расходов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955"/>
                        </a:spcBef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821 709,1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21285" marB="0" anchor="ctr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955"/>
                        </a:spcBef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956 341,1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21285" marB="0" anchor="ctr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955"/>
                        </a:spcBef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116,4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21285" marB="0" anchor="ctr"/>
                </a:tc>
              </a:tr>
              <a:tr h="0">
                <a:tc>
                  <a:txBody>
                    <a:bodyPr/>
                    <a:lstStyle/>
                    <a:p>
                      <a:pPr marL="9525" algn="l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 </a:t>
                      </a:r>
                      <a:r>
                        <a:rPr sz="1600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бюджета(-),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профицит </a:t>
                      </a:r>
                      <a:r>
                        <a:rPr sz="1600" spc="-1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бюджета</a:t>
                      </a:r>
                      <a:r>
                        <a:rPr sz="1600" spc="6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(+)</a:t>
                      </a:r>
                    </a:p>
                  </a:txBody>
                  <a:tcPr marL="0" marR="0" marT="444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-4 613,5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-1 582,8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350" marB="0" anchor="ctr"/>
                </a:tc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7666355" y="4125429"/>
            <a:ext cx="1007110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500" b="1" spc="-15" dirty="0" err="1" smtClean="0">
                <a:latin typeface="Times New Roman"/>
                <a:cs typeface="Times New Roman"/>
              </a:rPr>
              <a:t>тыс</a:t>
            </a:r>
            <a:r>
              <a:rPr sz="1500" b="1" spc="-15" dirty="0" smtClean="0">
                <a:latin typeface="Times New Roman"/>
                <a:cs typeface="Times New Roman"/>
              </a:rPr>
              <a:t>.</a:t>
            </a:r>
            <a:r>
              <a:rPr lang="ru-RU" sz="1500" b="1" spc="-15" dirty="0" smtClean="0">
                <a:latin typeface="Times New Roman"/>
                <a:cs typeface="Times New Roman"/>
              </a:rPr>
              <a:t> </a:t>
            </a:r>
            <a:r>
              <a:rPr sz="1500" b="1" spc="-15" dirty="0" err="1" smtClean="0">
                <a:latin typeface="Times New Roman"/>
                <a:cs typeface="Times New Roman"/>
              </a:rPr>
              <a:t>рублей</a:t>
            </a:r>
            <a:endParaRPr sz="1500" dirty="0">
              <a:latin typeface="Times New Roman"/>
              <a:cs typeface="Times New Roman"/>
            </a:endParaRPr>
          </a:p>
        </p:txBody>
      </p:sp>
      <p:pic>
        <p:nvPicPr>
          <p:cNvPr id="8" name="Рисунок 2" descr="Описание: Ремонтненский р-н- гер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6" y="0"/>
            <a:ext cx="1403517" cy="14736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95400" y="440833"/>
            <a:ext cx="71981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характеристики бюджета Ремонтненского района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2020 год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72539735"/>
              </p:ext>
            </p:extLst>
          </p:nvPr>
        </p:nvGraphicFramePr>
        <p:xfrm>
          <a:off x="1752600" y="1084160"/>
          <a:ext cx="5943600" cy="3259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3193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19"/>
          <p:cNvSpPr txBox="1"/>
          <p:nvPr/>
        </p:nvSpPr>
        <p:spPr>
          <a:xfrm>
            <a:off x="1447800" y="17272"/>
            <a:ext cx="6419215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spc="-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</a:t>
            </a:r>
            <a:r>
              <a:rPr lang="ru-RU" sz="2400" spc="-2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</a:t>
            </a:r>
            <a:r>
              <a:rPr sz="2400" spc="4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3980" algn="ctr">
              <a:lnSpc>
                <a:spcPct val="100000"/>
              </a:lnSpc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sz="2400" spc="-2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ГОД, </a:t>
            </a:r>
            <a:r>
              <a:rPr lang="ru-RU" sz="2400" spc="-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sz="2400" spc="-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sz="2400" spc="-4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-4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0259097"/>
              </p:ext>
            </p:extLst>
          </p:nvPr>
        </p:nvGraphicFramePr>
        <p:xfrm>
          <a:off x="76200" y="990600"/>
          <a:ext cx="4572000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1400"/>
                <a:gridCol w="990600"/>
              </a:tblGrid>
              <a:tr h="457200">
                <a:tc>
                  <a:txBody>
                    <a:bodyPr/>
                    <a:lstStyle/>
                    <a:p>
                      <a:pPr marL="0" marR="0" indent="0" algn="ctr" defTabSz="91440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r>
                        <a:rPr lang="ru-RU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98 806,1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789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57 066,5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277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Акцизы, в </a:t>
                      </a:r>
                      <a:r>
                        <a:rPr lang="ru-RU" sz="12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8 721,6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89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 на нефтепродукты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8 721,6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89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на совокупный доход: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16 897,2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89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налог на вмененный доход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3 618,5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789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сельскохозяйственный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13 297,4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083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взимаемый в связи с применением патентной системы налогообложения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- 18,7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197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имущество: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13 630,1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197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Транспортный налог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13 630,1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2791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2 490,7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497112"/>
              </p:ext>
            </p:extLst>
          </p:nvPr>
        </p:nvGraphicFramePr>
        <p:xfrm>
          <a:off x="990600" y="4267200"/>
          <a:ext cx="7620000" cy="24484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81800"/>
                <a:gridCol w="838200"/>
              </a:tblGrid>
              <a:tr h="3810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</a:t>
                      </a:r>
                      <a:r>
                        <a:rPr lang="ru-RU" sz="1400" b="1" u="none" strike="noStrike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ПОСТУПЛЕНИЯ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840 664,8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бюджетам бюджетной системы Российской Федерации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122 496,0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048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бюджетам бюджетной системы Российской Федерации (межбюджетные субсидии)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987,9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048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 бюджетам бюджетной системы Российской </a:t>
                      </a:r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Федерации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530 008,8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</a:t>
                      </a:r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трансферты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26 676,1</a:t>
                      </a:r>
                    </a:p>
                  </a:txBody>
                  <a:tcPr marL="9525" marR="9525" marT="9525" marB="0" anchor="ctr"/>
                </a:tc>
              </a:tr>
              <a:tr h="4679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бюджетов бюджетной системы Российской Федерации от возврата</a:t>
                      </a:r>
                      <a:r>
                        <a:rPr lang="ru-RU" sz="1200" b="0" i="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остатков субсидий, субвенций и иных межбюджетных трансфертов, имеющих целевое назначение, прошлых лет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975,9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5651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Возврат</a:t>
                      </a:r>
                      <a:r>
                        <a:rPr lang="ru-RU" sz="1200" b="0" i="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остатков субсидий, субвенций и иных межбюджетных трансфертов, имеющих целевое назначение, прошлых лет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- 1 479,9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633308"/>
              </p:ext>
            </p:extLst>
          </p:nvPr>
        </p:nvGraphicFramePr>
        <p:xfrm>
          <a:off x="4705846" y="990600"/>
          <a:ext cx="4419601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47554"/>
                <a:gridCol w="972047"/>
              </a:tblGrid>
              <a:tr h="457200">
                <a:tc>
                  <a:txBody>
                    <a:bodyPr/>
                    <a:lstStyle/>
                    <a:p>
                      <a:pPr marL="0" marR="0" indent="0" algn="ctr" defTabSz="91440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r>
                        <a:rPr lang="ru-RU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15 287,4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8 044,0</a:t>
                      </a:r>
                    </a:p>
                  </a:txBody>
                  <a:tcPr marL="9525" marR="9525" marT="9525" marB="0" anchor="ctr"/>
                </a:tc>
              </a:tr>
              <a:tr h="457200">
                <a:tc>
                  <a:txBody>
                    <a:bodyPr/>
                    <a:lstStyle/>
                    <a:p>
                      <a:pPr marL="0" marR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Платежи при пользовании природными ресурсами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175,3</a:t>
                      </a:r>
                    </a:p>
                  </a:txBody>
                  <a:tcPr marL="9525" marR="9525" marT="9525" marB="0" anchor="ctr"/>
                </a:tc>
              </a:tr>
              <a:tr h="457200">
                <a:tc>
                  <a:txBody>
                    <a:bodyPr/>
                    <a:lstStyle/>
                    <a:p>
                      <a:pPr marL="0" marR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оказания платных услуг (работ) и компенсации затрат государства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141,7</a:t>
                      </a:r>
                    </a:p>
                  </a:txBody>
                  <a:tcPr marL="9525" marR="9525" marT="9525" marB="0" anchor="ctr"/>
                </a:tc>
              </a:tr>
              <a:tr h="431946">
                <a:tc>
                  <a:txBody>
                    <a:bodyPr/>
                    <a:lstStyle/>
                    <a:p>
                      <a:pPr marL="0" marR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материальных  и нематериальных активов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6 006,1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06254">
                <a:tc>
                  <a:txBody>
                    <a:bodyPr/>
                    <a:lstStyle/>
                    <a:p>
                      <a:pPr marL="0" marR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796,8</a:t>
                      </a:r>
                    </a:p>
                  </a:txBody>
                  <a:tcPr marL="9525" marR="9525" marT="9525" marB="0" anchor="ctr"/>
                </a:tc>
              </a:tr>
              <a:tr h="381000">
                <a:tc>
                  <a:txBody>
                    <a:bodyPr/>
                    <a:lstStyle/>
                    <a:p>
                      <a:pPr marL="0" marR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неналоговые доходы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123,5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7" name="Рисунок 2" descr="Описание: Ремонтненский р-н- гер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6" y="-1"/>
            <a:ext cx="1403517" cy="13882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822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79297466"/>
              </p:ext>
            </p:extLst>
          </p:nvPr>
        </p:nvGraphicFramePr>
        <p:xfrm>
          <a:off x="533400" y="1066800"/>
          <a:ext cx="80772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97246" y="152400"/>
            <a:ext cx="6197600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Структура </a:t>
            </a:r>
            <a:r>
              <a:rPr sz="2800" spc="-45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доход</a:t>
            </a:r>
            <a:r>
              <a:rPr lang="ru-RU" sz="2800" spc="-45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ов</a:t>
            </a:r>
            <a:r>
              <a:rPr sz="2800" spc="-4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sz="2800" spc="-3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бюджета</a:t>
            </a:r>
            <a:r>
              <a:rPr lang="ru-RU" sz="2800" spc="-3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Ремонтненского района</a:t>
            </a:r>
            <a:endParaRPr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508218" y="4038600"/>
            <a:ext cx="232537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36245">
              <a:lnSpc>
                <a:spcPct val="100000"/>
              </a:lnSpc>
              <a:spcBef>
                <a:spcPts val="95"/>
              </a:spcBef>
            </a:pPr>
            <a:r>
              <a:rPr lang="ru-RU" sz="1600" b="1" spc="-5" dirty="0" smtClean="0">
                <a:latin typeface="Times New Roman"/>
                <a:cs typeface="Times New Roman"/>
              </a:rPr>
              <a:t>за</a:t>
            </a:r>
            <a:r>
              <a:rPr sz="1600" b="1" spc="-5" dirty="0" smtClean="0">
                <a:latin typeface="Times New Roman"/>
                <a:cs typeface="Times New Roman"/>
              </a:rPr>
              <a:t> 20</a:t>
            </a:r>
            <a:r>
              <a:rPr lang="ru-RU" sz="1600" b="1" spc="-5" dirty="0" smtClean="0">
                <a:latin typeface="Times New Roman"/>
                <a:cs typeface="Times New Roman"/>
              </a:rPr>
              <a:t>20</a:t>
            </a:r>
            <a:r>
              <a:rPr sz="1600" b="1" spc="-15" dirty="0" smtClean="0">
                <a:latin typeface="Times New Roman"/>
                <a:cs typeface="Times New Roman"/>
              </a:rPr>
              <a:t> </a:t>
            </a:r>
            <a:r>
              <a:rPr sz="1600" b="1" spc="-10" dirty="0">
                <a:latin typeface="Times New Roman"/>
                <a:cs typeface="Times New Roman"/>
              </a:rPr>
              <a:t>год</a:t>
            </a:r>
            <a:endParaRPr sz="16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954 758,3 тыс. рублей</a:t>
            </a:r>
            <a:endParaRPr sz="1500" baseline="-5555" dirty="0">
              <a:latin typeface="Arial"/>
              <a:cs typeface="Arial"/>
            </a:endParaRPr>
          </a:p>
        </p:txBody>
      </p:sp>
      <p:pic>
        <p:nvPicPr>
          <p:cNvPr id="22" name="Рисунок 2" descr="Описание: Ремонтненский р-н- гер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6" y="0"/>
            <a:ext cx="1403517" cy="14736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884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19"/>
          <p:cNvSpPr txBox="1"/>
          <p:nvPr/>
        </p:nvSpPr>
        <p:spPr>
          <a:xfrm>
            <a:off x="1928876" y="86028"/>
            <a:ext cx="6419215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400" spc="-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РАСХОДЫ</a:t>
            </a:r>
            <a:r>
              <a:rPr sz="2400" spc="-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2400" spc="-2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МЕСТНОГО</a:t>
            </a:r>
            <a:r>
              <a:rPr sz="2400" spc="4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sz="2400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БЮДЖЕТА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  <a:p>
            <a:pPr marL="93980" algn="ctr">
              <a:lnSpc>
                <a:spcPct val="100000"/>
              </a:lnSpc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ЗА </a:t>
            </a:r>
            <a:r>
              <a:rPr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20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20 </a:t>
            </a:r>
            <a:r>
              <a:rPr sz="2400" spc="-2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ГОД</a:t>
            </a:r>
            <a:r>
              <a:rPr lang="ru-RU" sz="2400" spc="-2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sz="2400" spc="-2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2400" spc="-2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956 341,1 </a:t>
            </a:r>
            <a:r>
              <a:rPr lang="ru-RU" sz="2400" spc="-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ТЫС</a:t>
            </a:r>
            <a:r>
              <a:rPr sz="2400" spc="-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  <a:r>
              <a:rPr sz="2400" spc="-4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sz="2400" spc="-1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РУБЛЕЙ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graphicFrame>
        <p:nvGraphicFramePr>
          <p:cNvPr id="8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7931252"/>
              </p:ext>
            </p:extLst>
          </p:nvPr>
        </p:nvGraphicFramePr>
        <p:xfrm>
          <a:off x="15240" y="1184608"/>
          <a:ext cx="9144000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Рисунок 2" descr="Описание: Ремонтненский р-н- герб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6" y="-1"/>
            <a:ext cx="1403517" cy="13882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472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4481109"/>
            <a:ext cx="2033778" cy="1229106"/>
          </a:xfrm>
          <a:prstGeom prst="rect">
            <a:avLst/>
          </a:prstGeom>
        </p:spPr>
      </p:pic>
      <p:pic>
        <p:nvPicPr>
          <p:cNvPr id="19" name="Image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847" y="3660257"/>
            <a:ext cx="2079300" cy="1234128"/>
          </a:xfrm>
          <a:prstGeom prst="rect">
            <a:avLst/>
          </a:prstGeom>
        </p:spPr>
      </p:pic>
      <p:pic>
        <p:nvPicPr>
          <p:cNvPr id="17" name="Image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992" y="2971800"/>
            <a:ext cx="2029206" cy="121539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295400" y="158551"/>
            <a:ext cx="7619999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62635" marR="5080" indent="-750570" algn="ctr">
              <a:lnSpc>
                <a:spcPct val="100000"/>
              </a:lnSpc>
              <a:spcBef>
                <a:spcPts val="100"/>
              </a:spcBef>
            </a:pPr>
            <a:r>
              <a:rPr lang="ru-RU" sz="2400" spc="-3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Расходы местного бюджета на отрасли социальной сферы в 2020 году составили 694 395,6 тыс. рублей или 72,6 %</a:t>
            </a:r>
          </a:p>
        </p:txBody>
      </p:sp>
      <p:graphicFrame>
        <p:nvGraphicFramePr>
          <p:cNvPr id="39" name="Диаграмма 38"/>
          <p:cNvGraphicFramePr/>
          <p:nvPr>
            <p:extLst>
              <p:ext uri="{D42A27DB-BD31-4B8C-83A1-F6EECF244321}">
                <p14:modId xmlns:p14="http://schemas.microsoft.com/office/powerpoint/2010/main" val="318706965"/>
              </p:ext>
            </p:extLst>
          </p:nvPr>
        </p:nvGraphicFramePr>
        <p:xfrm>
          <a:off x="2317495" y="1208538"/>
          <a:ext cx="4457700" cy="4157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2" name="Прямоугольник 71"/>
          <p:cNvSpPr/>
          <p:nvPr/>
        </p:nvSpPr>
        <p:spPr>
          <a:xfrm>
            <a:off x="228600" y="4648200"/>
            <a:ext cx="2286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TextBox 72"/>
          <p:cNvSpPr txBox="1"/>
          <p:nvPr/>
        </p:nvSpPr>
        <p:spPr>
          <a:xfrm>
            <a:off x="457200" y="4539734"/>
            <a:ext cx="2648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Образование – 333 030,4</a:t>
            </a:r>
            <a:endParaRPr lang="ru-RU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228600" y="5105400"/>
            <a:ext cx="228600" cy="1524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TextBox 74"/>
          <p:cNvSpPr txBox="1"/>
          <p:nvPr/>
        </p:nvSpPr>
        <p:spPr>
          <a:xfrm>
            <a:off x="457199" y="4996934"/>
            <a:ext cx="2078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Культура – 53 700,1</a:t>
            </a:r>
            <a:endParaRPr lang="ru-RU" dirty="0"/>
          </a:p>
        </p:txBody>
      </p:sp>
      <p:sp>
        <p:nvSpPr>
          <p:cNvPr id="77" name="Прямоугольник 76"/>
          <p:cNvSpPr/>
          <p:nvPr/>
        </p:nvSpPr>
        <p:spPr>
          <a:xfrm>
            <a:off x="228600" y="5486400"/>
            <a:ext cx="228600" cy="1524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/>
          <p:cNvSpPr/>
          <p:nvPr/>
        </p:nvSpPr>
        <p:spPr>
          <a:xfrm>
            <a:off x="228599" y="5867400"/>
            <a:ext cx="228600" cy="152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TextBox 79"/>
          <p:cNvSpPr txBox="1"/>
          <p:nvPr/>
        </p:nvSpPr>
        <p:spPr>
          <a:xfrm>
            <a:off x="457199" y="5377934"/>
            <a:ext cx="29742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Здравоохранение – 18 638,8</a:t>
            </a:r>
            <a:endParaRPr lang="ru-RU" dirty="0"/>
          </a:p>
        </p:txBody>
      </p:sp>
      <p:sp>
        <p:nvSpPr>
          <p:cNvPr id="81" name="TextBox 80"/>
          <p:cNvSpPr txBox="1"/>
          <p:nvPr/>
        </p:nvSpPr>
        <p:spPr>
          <a:xfrm>
            <a:off x="482600" y="5759966"/>
            <a:ext cx="3472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Социальная политика – 288 110,2</a:t>
            </a:r>
            <a:endParaRPr lang="ru-RU" dirty="0"/>
          </a:p>
        </p:txBody>
      </p:sp>
      <p:sp>
        <p:nvSpPr>
          <p:cNvPr id="82" name="Прямоугольник 81"/>
          <p:cNvSpPr/>
          <p:nvPr/>
        </p:nvSpPr>
        <p:spPr>
          <a:xfrm>
            <a:off x="241299" y="6324600"/>
            <a:ext cx="228600" cy="1524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TextBox 82"/>
          <p:cNvSpPr txBox="1"/>
          <p:nvPr/>
        </p:nvSpPr>
        <p:spPr>
          <a:xfrm>
            <a:off x="469899" y="6216134"/>
            <a:ext cx="37682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Физическая культура и спорт – 916,1</a:t>
            </a:r>
            <a:endParaRPr lang="ru-RU" dirty="0"/>
          </a:p>
        </p:txBody>
      </p:sp>
      <p:pic>
        <p:nvPicPr>
          <p:cNvPr id="16" name="Image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651" y="2209800"/>
            <a:ext cx="1846326" cy="1270254"/>
          </a:xfrm>
          <a:prstGeom prst="rect">
            <a:avLst/>
          </a:prstGeom>
        </p:spPr>
      </p:pic>
      <p:pic>
        <p:nvPicPr>
          <p:cNvPr id="18" name="Image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873" y="1447799"/>
            <a:ext cx="2056638" cy="1236739"/>
          </a:xfrm>
          <a:prstGeom prst="rect">
            <a:avLst/>
          </a:prstGeom>
        </p:spPr>
      </p:pic>
      <p:pic>
        <p:nvPicPr>
          <p:cNvPr id="20" name="Рисунок 2" descr="Описание: Ремонтненский р-н- герб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6" y="-1"/>
            <a:ext cx="1403517" cy="13882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862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704913238"/>
              </p:ext>
            </p:extLst>
          </p:nvPr>
        </p:nvGraphicFramePr>
        <p:xfrm>
          <a:off x="20320" y="1397000"/>
          <a:ext cx="9123680" cy="302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object 19"/>
          <p:cNvSpPr txBox="1"/>
          <p:nvPr/>
        </p:nvSpPr>
        <p:spPr>
          <a:xfrm>
            <a:off x="1828800" y="116806"/>
            <a:ext cx="6419215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бюджета Ремонтненского района в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2020 году 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национальную экономику  107 977,1 тыс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рублей </a:t>
            </a:r>
            <a:endParaRPr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0" name="Picture 4" descr="https://rassvetnews.ru/wp-content/uploads/2020/07/zhatva-scal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541520"/>
            <a:ext cx="3505200" cy="21170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vikulovo72.ru/i/n/583/191583/tn_191583_72a8b1154263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533" y="4515047"/>
            <a:ext cx="3547267" cy="21836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rassvetnews.ru/wp-content/uploads/2020/11/avtobus-scaled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5" r="10117"/>
          <a:stretch/>
        </p:blipFill>
        <p:spPr bwMode="auto">
          <a:xfrm>
            <a:off x="6547971" y="4541521"/>
            <a:ext cx="2629467" cy="21170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2" descr="Описание: Ремонтненский р-н- герб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6" y="-1"/>
            <a:ext cx="1403517" cy="13882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936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652964959"/>
              </p:ext>
            </p:extLst>
          </p:nvPr>
        </p:nvGraphicFramePr>
        <p:xfrm>
          <a:off x="0" y="1354682"/>
          <a:ext cx="4788024" cy="5301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060137" y="1319618"/>
            <a:ext cx="5076056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Расходы на содержание 9-ти детских дошкольных образовательных учреждениях составляют 79 447,4</a:t>
            </a:r>
          </a:p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тыс. рублей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70533" y="2564904"/>
            <a:ext cx="5076056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содержание 13-ти общеобразовательных школ </a:t>
            </a:r>
            <a:r>
              <a:rPr lang="en-US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218 209,5 тыс. рублей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70533" y="3327517"/>
            <a:ext cx="5076056" cy="10081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Дополнительное образование детей 31 931,6, в том числе Детская школа искусств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13 595,9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тыс. рублей, 2-х учреждений дополнительного образования  18 335,7 тыс. рублей 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72480" y="4615514"/>
            <a:ext cx="5076056" cy="104573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Мероприятия по проведению оздоровительной компании детей в каникулярное время – 2 749,3 тыс. рублей, поддержка молодежных инициатив – 180,6 тыс. рублей.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51687" y="5877272"/>
            <a:ext cx="5076056" cy="6136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Другие вопросы в области образования - 10 325,0 тыс. рублей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ject 19"/>
          <p:cNvSpPr txBox="1"/>
          <p:nvPr/>
        </p:nvSpPr>
        <p:spPr>
          <a:xfrm>
            <a:off x="1828800" y="147583"/>
            <a:ext cx="641921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000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Расходы бюджета Ремонтненского района </a:t>
            </a:r>
            <a:br>
              <a:rPr lang="ru-RU" sz="2000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</a:br>
            <a:r>
              <a:rPr lang="ru-RU" sz="2000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в </a:t>
            </a:r>
            <a:r>
              <a:rPr lang="ru-RU" sz="2000" spc="-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2020 </a:t>
            </a:r>
            <a:r>
              <a:rPr lang="ru-RU" sz="2000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году на образование </a:t>
            </a:r>
            <a:r>
              <a:rPr lang="ru-RU" sz="2000" spc="-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343 355,4 тыс</a:t>
            </a:r>
            <a:r>
              <a:rPr lang="ru-RU" sz="2000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. рублей</a:t>
            </a:r>
            <a:endParaRPr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1" name="Рисунок 2" descr="Описание: Ремонтненский р-н- гер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6" y="-1"/>
            <a:ext cx="1403517" cy="13882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809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146937493"/>
              </p:ext>
            </p:extLst>
          </p:nvPr>
        </p:nvGraphicFramePr>
        <p:xfrm>
          <a:off x="11836" y="736846"/>
          <a:ext cx="4407764" cy="5578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4800" y="76200"/>
            <a:ext cx="8763000" cy="19210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52120">
              <a:lnSpc>
                <a:spcPct val="100000"/>
              </a:lnSpc>
              <a:spcBef>
                <a:spcPts val="95"/>
              </a:spcBef>
            </a:pPr>
            <a:r>
              <a:rPr lang="ru-RU" sz="2800" spc="-8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Расходы направленные на </a:t>
            </a:r>
            <a:r>
              <a:rPr lang="ru-RU" sz="3000" spc="-45" dirty="0" smtClean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к</a:t>
            </a:r>
            <a:r>
              <a:rPr sz="3000" spc="-45" dirty="0" err="1" smtClean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ультур</a:t>
            </a:r>
            <a:r>
              <a:rPr lang="ru-RU" sz="3000" spc="-45" dirty="0" smtClean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у</a:t>
            </a:r>
            <a:r>
              <a:rPr sz="3000" spc="-45" dirty="0" smtClean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и</a:t>
            </a:r>
            <a:r>
              <a:rPr sz="3000" spc="-60" dirty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000" spc="-60" dirty="0" smtClean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к</a:t>
            </a:r>
            <a:r>
              <a:rPr sz="3000" spc="-20" dirty="0" err="1" smtClean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инематографи</a:t>
            </a:r>
            <a:r>
              <a:rPr lang="ru-RU" sz="3000" spc="-20" dirty="0" smtClean="0">
                <a:solidFill>
                  <a:srgbClr val="041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ю</a:t>
            </a:r>
            <a:r>
              <a:rPr lang="ru-RU" sz="3200" spc="-8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200" spc="-8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в </a:t>
            </a:r>
            <a:r>
              <a:rPr lang="ru-RU" sz="3200" spc="-8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2020 </a:t>
            </a:r>
            <a:r>
              <a:rPr lang="ru-RU" sz="3200" spc="-8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году </a:t>
            </a:r>
            <a:r>
              <a:rPr lang="ru-RU" sz="3200" spc="-8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/>
            </a:r>
            <a:br>
              <a:rPr lang="ru-RU" sz="3200" spc="-8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</a:br>
            <a:r>
              <a:rPr lang="ru-RU" sz="3200" spc="-8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57 976,1 тыс</a:t>
            </a:r>
            <a:r>
              <a:rPr lang="ru-RU" sz="3200" spc="-8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. рублей</a:t>
            </a:r>
            <a:r>
              <a:rPr lang="ru-RU" sz="32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/>
            </a:r>
            <a:br>
              <a:rPr lang="ru-RU" sz="32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</a:br>
            <a:endParaRPr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026" name="Picture 2" descr="C:\Users\Бухгалтер\Desktop\26_bi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7"/>
          <a:stretch/>
        </p:blipFill>
        <p:spPr bwMode="auto">
          <a:xfrm>
            <a:off x="3992880" y="1473693"/>
            <a:ext cx="3043928" cy="18797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rassvetnews.ru/wp-content/uploads/2020/07/DSC_6992-scaled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32" b="22506"/>
          <a:stretch/>
        </p:blipFill>
        <p:spPr bwMode="auto">
          <a:xfrm>
            <a:off x="5668907" y="2444713"/>
            <a:ext cx="3446961" cy="18419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rassvetnews.ru/wp-content/uploads/2020/10/festival-068-scale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3360" y="3740385"/>
            <a:ext cx="3013448" cy="18419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Бухгалтер\Desktop\4557739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212" y="5039179"/>
            <a:ext cx="3108353" cy="18199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2" descr="Описание: Ремонтненский р-н- герб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6" y="-1"/>
            <a:ext cx="1403517" cy="13882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892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919</TotalTime>
  <Words>606</Words>
  <Application>Microsoft Office PowerPoint</Application>
  <PresentationFormat>Экран (4:3)</PresentationFormat>
  <Paragraphs>125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Office Theme</vt:lpstr>
      <vt:lpstr>Презентация PowerPoint</vt:lpstr>
      <vt:lpstr>Презентация PowerPoint</vt:lpstr>
      <vt:lpstr>Презентация PowerPoint</vt:lpstr>
      <vt:lpstr>Структура доходов бюджета Ремонтненского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Расходы направленные на культуру и кинематографию в 2020 году  57 976,1 тыс. рублей </vt:lpstr>
      <vt:lpstr>Презентация PowerPoint</vt:lpstr>
      <vt:lpstr>Презентация PowerPoint</vt:lpstr>
      <vt:lpstr>Расходы бюджета в 2020 году в рамках  муниципальных программ</vt:lpstr>
      <vt:lpstr>О Финансовом отделе Администрации Ремонтненского района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INSPEKTOR</dc:creator>
  <cp:lastModifiedBy>Бухгалтер</cp:lastModifiedBy>
  <cp:revision>74</cp:revision>
  <cp:lastPrinted>2020-03-23T09:57:06Z</cp:lastPrinted>
  <dcterms:created xsi:type="dcterms:W3CDTF">2018-11-30T01:04:30Z</dcterms:created>
  <dcterms:modified xsi:type="dcterms:W3CDTF">2021-04-16T06:02:44Z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2018-11-30T00:00:00Z</vt:filetime>
  </property>
  <property fmtid="{D5CDD505-2E9C-101B-9397-08002B2CF9AE}" pid="3" name="LastSaved">
    <vt:filetime>2018-11-30T00:00:00Z</vt:filetime>
  </property>
</Properties>
</file>