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22" r:id="rId2"/>
    <p:sldId id="426" r:id="rId3"/>
    <p:sldId id="444" r:id="rId4"/>
    <p:sldId id="427" r:id="rId5"/>
    <p:sldId id="445" r:id="rId6"/>
    <p:sldId id="446" r:id="rId7"/>
    <p:sldId id="449" r:id="rId8"/>
    <p:sldId id="447" r:id="rId9"/>
    <p:sldId id="434" r:id="rId10"/>
    <p:sldId id="450" r:id="rId11"/>
    <p:sldId id="448" r:id="rId12"/>
    <p:sldId id="440" r:id="rId13"/>
    <p:sldId id="443" r:id="rId14"/>
  </p:sldIdLst>
  <p:sldSz cx="9144000" cy="6858000" type="screen4x3"/>
  <p:notesSz cx="994727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9352483732740686E-3"/>
                  <c:y val="-3.415809107862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1736967050034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775309.1</c:v>
                </c:pt>
                <c:pt idx="1">
                  <c:v>766388.9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821933026503742E-2"/>
                  <c:y val="-3.7263372085773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19945090580628E-2"/>
                  <c:y val="-3.5091631463293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71E-2"/>
                  <c:y val="-5.4783078101496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499999999999929E-2"/>
                  <c:y val="-2.3478329994398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817095.6</c:v>
                </c:pt>
                <c:pt idx="1">
                  <c:v>821709.1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7978880"/>
        <c:axId val="57981568"/>
        <c:axId val="0"/>
      </c:bar3DChart>
      <c:catAx>
        <c:axId val="57978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7981568"/>
        <c:crosses val="autoZero"/>
        <c:auto val="1"/>
        <c:lblAlgn val="ctr"/>
        <c:lblOffset val="100"/>
        <c:noMultiLvlLbl val="0"/>
      </c:catAx>
      <c:valAx>
        <c:axId val="57981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7978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749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240,4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 formatCode="#,##0.00">
                  <c:v>709139.4</c:v>
                </c:pt>
                <c:pt idx="1">
                  <c:v>749240.4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57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249,5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72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468,7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57249.5</c:v>
                </c:pt>
                <c:pt idx="1">
                  <c:v>72468.7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160523776"/>
        <c:axId val="160525312"/>
        <c:axId val="0"/>
      </c:bar3DChart>
      <c:catAx>
        <c:axId val="16052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0525312"/>
        <c:crosses val="autoZero"/>
        <c:auto val="1"/>
        <c:lblAlgn val="ctr"/>
        <c:lblOffset val="100"/>
        <c:noMultiLvlLbl val="0"/>
      </c:catAx>
      <c:valAx>
        <c:axId val="160525312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crossAx val="1605237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69199722676172"/>
          <c:y val="0.20708395577008251"/>
          <c:w val="0.47532040806219988"/>
          <c:h val="0.7205111363005114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5"/>
          <c:dPt>
            <c:idx val="3"/>
            <c:bubble3D val="0"/>
            <c:explosion val="6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бюджетной системы РФ</c:v>
                </c:pt>
                <c:pt idx="2">
                  <c:v>Субсидии бюджетам бюджетной системы РФ</c:v>
                </c:pt>
                <c:pt idx="3">
                  <c:v>Субвенции бюджетам бюджетной системы РФ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0">
                  <c:v>105577.8</c:v>
                </c:pt>
                <c:pt idx="1">
                  <c:v>112255.6</c:v>
                </c:pt>
                <c:pt idx="2">
                  <c:v>118385.5</c:v>
                </c:pt>
                <c:pt idx="3">
                  <c:v>469042.3</c:v>
                </c:pt>
                <c:pt idx="4">
                  <c:v>11982.2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t"/>
      <c:legendEntry>
        <c:idx val="0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9.5007799732580597E-2"/>
          <c:y val="1.430040611652016E-2"/>
          <c:w val="0.80998440053483878"/>
          <c:h val="0.21453142711296946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depthPercent val="3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5"/>
          <c:y val="0.11236973891282118"/>
          <c:w val="0.53142355643044614"/>
          <c:h val="0.70605367817897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39"/>
          <c:dPt>
            <c:idx val="4"/>
            <c:bubble3D val="0"/>
            <c:spPr>
              <a:effectLst>
                <a:outerShdw blurRad="40000" dist="23000" dir="5400000" sx="94000" sy="94000" rotWithShape="0">
                  <a:srgbClr val="000000">
                    <a:alpha val="35000"/>
                  </a:srgbClr>
                </a:outerShdw>
              </a:effectLst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  -                                   59 076,5                                                                                      </c:v>
                </c:pt>
                <c:pt idx="1">
                  <c:v>Национальная безопасность - 4 837,1</c:v>
                </c:pt>
                <c:pt idx="2">
                  <c:v>Национальная экономика - 65 903,9</c:v>
                </c:pt>
                <c:pt idx="3">
                  <c:v>ЖКХ - 72 996,3</c:v>
                </c:pt>
                <c:pt idx="4">
                  <c:v>Образование  - 330 725,7</c:v>
                </c:pt>
                <c:pt idx="5">
                  <c:v>Культура, кинематография - 40 381,9</c:v>
                </c:pt>
                <c:pt idx="6">
                  <c:v>Здравоохранение -23 935,5</c:v>
                </c:pt>
                <c:pt idx="7">
                  <c:v>Социальная политика - 222 852,2</c:v>
                </c:pt>
                <c:pt idx="8">
                  <c:v>Физкультура и спорт - 300,0</c:v>
                </c:pt>
                <c:pt idx="9">
                  <c:v>Межбюджетные трансферты - 450,0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59076.5</c:v>
                </c:pt>
                <c:pt idx="1">
                  <c:v>4837.1000000000004</c:v>
                </c:pt>
                <c:pt idx="2">
                  <c:v>65903.899999999994</c:v>
                </c:pt>
                <c:pt idx="3">
                  <c:v>72996.3</c:v>
                </c:pt>
                <c:pt idx="4">
                  <c:v>330725.7</c:v>
                </c:pt>
                <c:pt idx="5">
                  <c:v>40381.9</c:v>
                </c:pt>
                <c:pt idx="6">
                  <c:v>23935.5</c:v>
                </c:pt>
                <c:pt idx="7">
                  <c:v>222852.2</c:v>
                </c:pt>
                <c:pt idx="8">
                  <c:v>300</c:v>
                </c:pt>
                <c:pt idx="9">
                  <c:v>450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8297561242344731"/>
          <c:y val="8.2728501333888385E-2"/>
          <c:w val="0.41702438757655297"/>
          <c:h val="0.84806329535818092"/>
        </c:manualLayout>
      </c:layout>
      <c:overlay val="1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50"/>
      <c:rotY val="0"/>
      <c:rAngAx val="0"/>
      <c:perspective val="7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21000000"/>
              </a:lightRig>
            </a:scene3d>
            <a:sp3d>
              <a:bevelT w="63500" h="25400"/>
            </a:sp3d>
          </c:spPr>
          <c:explosion val="25"/>
          <c:dLbls>
            <c:dLbl>
              <c:idx val="1"/>
              <c:layout>
                <c:manualLayout>
                  <c:x val="2.8490028490028491E-3"/>
                  <c:y val="4.5818293067752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5470085470085479E-3"/>
                  <c:y val="-1.527276435591746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Лист1!$A$3:$A$6</c:f>
              <c:strCache>
                <c:ptCount val="4"/>
                <c:pt idx="0">
                  <c:v>Культура, кинематография</c:v>
                </c:pt>
                <c:pt idx="1">
                  <c:v>Здравохранение</c:v>
                </c:pt>
                <c:pt idx="2">
                  <c:v>соц полит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320318.59999999998</c:v>
                </c:pt>
                <c:pt idx="1">
                  <c:v>36176.199999999997</c:v>
                </c:pt>
                <c:pt idx="2">
                  <c:v>23863.5</c:v>
                </c:pt>
                <c:pt idx="3">
                  <c:v>221824.7</c:v>
                </c:pt>
                <c:pt idx="4">
                  <c:v>300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51706036745405"/>
          <c:y val="8.1104559604468052E-2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19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Сельское хозяйство и рыболовство - 38 115,3</c:v>
                </c:pt>
                <c:pt idx="1">
                  <c:v>Транспорт - 256,0</c:v>
                </c:pt>
                <c:pt idx="2">
                  <c:v>Дорожное хозяйство (дорожные фонды) - 27 378,6</c:v>
                </c:pt>
                <c:pt idx="3">
                  <c:v>Другие вопросы в области национальной экономики - 154,0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38115.300000000003</c:v>
                </c:pt>
                <c:pt idx="1">
                  <c:v>256</c:v>
                </c:pt>
                <c:pt idx="2">
                  <c:v>27378.6</c:v>
                </c:pt>
                <c:pt idx="3">
                  <c:v>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124"/>
      <c:rAngAx val="1"/>
    </c:view3D>
    <c:floor>
      <c:thickness val="0"/>
    </c:floor>
    <c:sideWall>
      <c:thickness val="0"/>
      <c:spPr>
        <a:ln w="12700"/>
        <a:scene3d>
          <a:camera prst="orthographicFront"/>
          <a:lightRig rig="threePt" dir="t"/>
        </a:scene3d>
        <a:sp3d>
          <a:bevelB h="6350"/>
        </a:sp3d>
      </c:spPr>
    </c:sideWall>
    <c:backWall>
      <c:thickness val="0"/>
      <c:spPr>
        <a:ln w="12700"/>
        <a:scene3d>
          <a:camera prst="orthographicFront"/>
          <a:lightRig rig="threePt" dir="t"/>
        </a:scene3d>
        <a:sp3d>
          <a:bevelB h="6350"/>
        </a:sp3d>
      </c:spPr>
    </c:backWall>
    <c:plotArea>
      <c:layout>
        <c:manualLayout>
          <c:layoutTarget val="inner"/>
          <c:xMode val="edge"/>
          <c:yMode val="edge"/>
          <c:x val="1.661838267745732E-2"/>
          <c:y val="0.49146507417531698"/>
          <c:w val="0.54297738703702558"/>
          <c:h val="0.508534925824682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25"/>
          <c:dPt>
            <c:idx val="1"/>
            <c:bubble3D val="0"/>
            <c:explosion val="35"/>
          </c:dPt>
          <c:dLbls>
            <c:dLbl>
              <c:idx val="0"/>
              <c:layout>
                <c:manualLayout>
                  <c:x val="2.8142924931036262E-2"/>
                  <c:y val="1.11687288535231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2692455175663287E-2"/>
                  <c:y val="-4.5041069742862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1876511061765776E-2"/>
                  <c:y val="-7.79670294205854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1.6915850881282141E-2"/>
                  <c:y val="2.4551414113563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- 79 290,8</c:v>
                </c:pt>
                <c:pt idx="1">
                  <c:v>Общее образование - 207 067,3</c:v>
                </c:pt>
                <c:pt idx="2">
                  <c:v>Дополнительное образование детей -                                                         28 900,1</c:v>
                </c:pt>
                <c:pt idx="3">
                  <c:v>Профессиональная подготовка, переподготовка и повышение квалификации - 777,5</c:v>
                </c:pt>
                <c:pt idx="4">
                  <c:v>Молодёжная политика - 4 282,8</c:v>
                </c:pt>
                <c:pt idx="5">
                  <c:v>Другие вопросы в области образования - 10 407,2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79290.8</c:v>
                </c:pt>
                <c:pt idx="1">
                  <c:v>207067.3</c:v>
                </c:pt>
                <c:pt idx="2">
                  <c:v>28900.1</c:v>
                </c:pt>
                <c:pt idx="3">
                  <c:v>777.5</c:v>
                </c:pt>
                <c:pt idx="4">
                  <c:v>4282.8</c:v>
                </c:pt>
                <c:pt idx="5">
                  <c:v>10407.200000000001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2.1240965278502945E-3"/>
          <c:y val="1.0814325524141405E-2"/>
          <c:w val="0.84744980392746583"/>
          <c:h val="0.55233109132861791"/>
        </c:manualLayout>
      </c:layout>
      <c:overlay val="0"/>
      <c:txPr>
        <a:bodyPr/>
        <a:lstStyle/>
        <a:p>
          <a:pPr algn="l">
            <a:defRPr sz="1400" kern="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ln w="6350"/>
            <a:effectLst>
              <a:outerShdw blurRad="40000" dist="23000" dir="2154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balanced" dir="t">
                <a:rot lat="0" lon="0" rev="4200000"/>
              </a:lightRig>
            </a:scene3d>
            <a:sp3d>
              <a:bevelT w="63500" h="25400"/>
            </a:sp3d>
          </c:spPr>
          <c:explosion val="10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Культура</c:v>
                </c:pt>
                <c:pt idx="1">
                  <c:v>Другие вопросы в области  культуры, кинематографии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36176.199999999997</c:v>
                </c:pt>
                <c:pt idx="1">
                  <c:v>4205.7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.11858030511615412"/>
          <c:y val="0.79411483712422326"/>
          <c:w val="0.71817178196380649"/>
          <c:h val="0.17125605560935384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51706036745405"/>
          <c:y val="8.1104559604468052E-2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Pt>
            <c:idx val="0"/>
            <c:bubble3D val="0"/>
            <c:explosion val="33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Стационарная медицинская помощь - 22 513,5</c:v>
                </c:pt>
                <c:pt idx="1">
                  <c:v>Амбулаторная помощь - 1 350,0</c:v>
                </c:pt>
                <c:pt idx="2">
                  <c:v>Другие вопросы в области здравоохранения - 72,0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22513.5</c:v>
                </c:pt>
                <c:pt idx="1">
                  <c:v>1350</c:v>
                </c:pt>
                <c:pt idx="2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691453977735541"/>
          <c:y val="0.22161868438320209"/>
          <c:w val="0.41446477056747222"/>
          <c:h val="0.5567624261811023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239282589676284E-2"/>
          <c:y val="0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19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Пенсионное обеспечение - 2 759,6</c:v>
                </c:pt>
                <c:pt idx="1">
                  <c:v>Социальное обслуживание населения - 83 737,8</c:v>
                </c:pt>
                <c:pt idx="2">
                  <c:v>Социальное обеспечение населения -  56 376,6</c:v>
                </c:pt>
                <c:pt idx="3">
                  <c:v>Охрана семьи и детства -     71 770,3</c:v>
                </c:pt>
                <c:pt idx="4">
                  <c:v>Другие вопросы в области социальной политики -                              8 207,9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27.596</c:v>
                </c:pt>
                <c:pt idx="1">
                  <c:v>837.37800000000004</c:v>
                </c:pt>
                <c:pt idx="2">
                  <c:v>563.76599999999996</c:v>
                </c:pt>
                <c:pt idx="3">
                  <c:v>717.70299999999997</c:v>
                </c:pt>
                <c:pt idx="4">
                  <c:v>82.078999999999994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spPr>
    <a:effectLst>
      <a:outerShdw blurRad="76200" dist="355600" dir="21540000" sx="1000" sy="1000" algn="ctr" rotWithShape="0">
        <a:srgbClr val="000000">
          <a:alpha val="56000"/>
        </a:srgbClr>
      </a:out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0.58153</cdr:y>
    </cdr:from>
    <cdr:to>
      <cdr:x>0.32808</cdr:x>
      <cdr:y>1</cdr:y>
    </cdr:to>
    <cdr:sp macro="" textlink="">
      <cdr:nvSpPr>
        <cdr:cNvPr id="2" name="object 20"/>
        <cdr:cNvSpPr/>
      </cdr:nvSpPr>
      <cdr:spPr>
        <a:xfrm xmlns:a="http://schemas.openxmlformats.org/drawingml/2006/main">
          <a:off x="-20320" y="3175762"/>
          <a:ext cx="2999994" cy="2285238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 cstate="print"/>
          <a:stretch>
            <a:fillRect/>
          </a:stretch>
        </a:blipFill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5063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17F54-23EA-4754-B863-435BB68416C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728" y="3257550"/>
            <a:ext cx="795782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5063" y="6513513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94325-EFD6-465C-85EE-791961413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80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5A463-23B8-4CBF-AC16-CE3277CF7A0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66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5A463-23B8-4CBF-AC16-CE3277CF7A0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57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1299" y="18999"/>
            <a:ext cx="5121401" cy="940435"/>
          </a:xfrm>
          <a:prstGeom prst="rect">
            <a:avLst/>
          </a:prstGeom>
        </p:spPr>
        <p:txBody>
          <a:bodyPr lIns="0" tIns="0" rIns="0" bIns="0"/>
          <a:lstStyle>
            <a:lvl1pPr>
              <a:defRPr sz="25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8429" y="1969973"/>
            <a:ext cx="8604885" cy="2770504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29980" y="6498868"/>
            <a:ext cx="347979" cy="349250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55"/>
              </a:lnSpc>
            </a:pPr>
            <a:fld id="{81D60167-4931-47E6-BA6A-407CBD079E47}" type="slidenum">
              <a:rPr dirty="0"/>
              <a:pPr marL="123825">
                <a:lnSpc>
                  <a:spcPts val="1655"/>
                </a:lnSpc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0728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82C15FB9-D6D4-4CF6-8542-D0D4F80623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28F06D47-D4AF-4A7B-B17F-209C538D823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704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8488C4"/>
            </a:gs>
            <a:gs pos="76000">
              <a:srgbClr val="D4DEFF"/>
            </a:gs>
            <a:gs pos="88000">
              <a:schemeClr val="bg1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1.png"/><Relationship Id="rId7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mailto:fremon@remont.donpac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-18644" y="1828800"/>
            <a:ext cx="9144000" cy="72009"/>
          </a:xfrm>
          <a:custGeom>
            <a:avLst/>
            <a:gdLst/>
            <a:ahLst/>
            <a:cxnLst/>
            <a:rect l="l" t="t" r="r" b="b"/>
            <a:pathLst>
              <a:path w="6414770" h="114300">
                <a:moveTo>
                  <a:pt x="0" y="114299"/>
                </a:moveTo>
                <a:lnTo>
                  <a:pt x="6414516" y="114299"/>
                </a:lnTo>
                <a:lnTo>
                  <a:pt x="6414516" y="0"/>
                </a:lnTo>
                <a:lnTo>
                  <a:pt x="0" y="0"/>
                </a:lnTo>
                <a:lnTo>
                  <a:pt x="0" y="11429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20383" y="1496186"/>
            <a:ext cx="235305" cy="62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842828" y="241011"/>
            <a:ext cx="5268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Финансовый отдел Администрации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Ремонтненского района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79322" y="1388268"/>
            <a:ext cx="6016116" cy="2780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9"/>
          <p:cNvSpPr/>
          <p:nvPr/>
        </p:nvSpPr>
        <p:spPr>
          <a:xfrm>
            <a:off x="7851037" y="1465087"/>
            <a:ext cx="235305" cy="62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35906"/>
            <a:ext cx="5334000" cy="282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bject 24"/>
          <p:cNvSpPr txBox="1"/>
          <p:nvPr/>
        </p:nvSpPr>
        <p:spPr>
          <a:xfrm>
            <a:off x="72796" y="2072182"/>
            <a:ext cx="8842604" cy="1983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МУНИЦИПАЛЬНОГО ОБРАЗОВАНИЯ «РЕМОНТНЕНСКИЙ РАЙОН» ЗА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5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8457818" y="6499377"/>
            <a:ext cx="84708" cy="847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270000" y="79936"/>
            <a:ext cx="7848598" cy="7636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2120" algn="ctr">
              <a:lnSpc>
                <a:spcPct val="100000"/>
              </a:lnSpc>
              <a:spcBef>
                <a:spcPts val="95"/>
              </a:spcBef>
            </a:pPr>
            <a:r>
              <a:rPr lang="ru-RU" sz="24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асходы направленные на здравоохранение в 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2019 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году </a:t>
            </a:r>
          </a:p>
          <a:p>
            <a:pPr marL="452120" algn="ctr">
              <a:lnSpc>
                <a:spcPct val="100000"/>
              </a:lnSpc>
              <a:spcBef>
                <a:spcPts val="95"/>
              </a:spcBef>
            </a:pP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23 935,5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тыс. рублей</a:t>
            </a:r>
            <a:endParaRPr lang="ru-RU" sz="2400" spc="-1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19089467"/>
              </p:ext>
            </p:extLst>
          </p:nvPr>
        </p:nvGraphicFramePr>
        <p:xfrm>
          <a:off x="152400" y="461771"/>
          <a:ext cx="8839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2" name="Picture 4" descr="ÐÐ°ÑÑÐ¸Ð½ÐºÐ¸ Ð¿Ð¾ Ð·Ð°Ð¿ÑÐ¾ÑÑ Ð·Ð´ÑÐ°Ð²Ð¾Ð¾ÑÑÐ°Ð½ÐµÐ½Ð¸Ðµ ÐºÐ°ÑÑÐ¸Ð½ÐºÐ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068" y="4574270"/>
            <a:ext cx="2836864" cy="2085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Бухгалтер\Desktop\p1010837_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73" y="4519721"/>
            <a:ext cx="3752429" cy="1970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48967665"/>
              </p:ext>
            </p:extLst>
          </p:nvPr>
        </p:nvGraphicFramePr>
        <p:xfrm>
          <a:off x="2032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sp>
        <p:nvSpPr>
          <p:cNvPr id="8" name="object 19"/>
          <p:cNvSpPr txBox="1"/>
          <p:nvPr/>
        </p:nvSpPr>
        <p:spPr>
          <a:xfrm>
            <a:off x="1828800" y="116806"/>
            <a:ext cx="641921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Ремонтненского района в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на социальную политику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222 852,2 тыс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рублей </a:t>
            </a:r>
            <a:endParaRPr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3127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81000"/>
            <a:ext cx="7315200" cy="8745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2800" spc="-3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</a:t>
            </a:r>
            <a:r>
              <a:rPr sz="2800" spc="-30" dirty="0" err="1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r>
              <a:rPr sz="2800" spc="-3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800" spc="-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sz="2800" spc="-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2019 </a:t>
            </a:r>
            <a:r>
              <a:rPr sz="2800" spc="-55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  <a:r>
              <a:rPr lang="ru-RU" sz="2800" spc="-5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sz="2800" spc="-5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sz="2800" spc="-1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рамках  </a:t>
            </a:r>
            <a:r>
              <a:rPr sz="2800" spc="-1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муниципальных</a:t>
            </a:r>
            <a:r>
              <a:rPr sz="2800" spc="-7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программ</a:t>
            </a:r>
            <a:endParaRPr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7367" y="1789368"/>
            <a:ext cx="8858250" cy="5674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 indent="457200" algn="just">
              <a:spcBef>
                <a:spcPts val="105"/>
              </a:spcBef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spc="-2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spc="-10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программные </a:t>
            </a:r>
            <a:r>
              <a:rPr lang="ru-RU" u="sng" spc="-25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pc="-25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составили</a:t>
            </a:r>
            <a:r>
              <a:rPr lang="ru-RU" spc="-25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749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240,4 тыс. </a:t>
            </a:r>
            <a:r>
              <a:rPr lang="ru-RU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или 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91,2 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 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Ремонтненского района </a:t>
            </a:r>
            <a:r>
              <a:rPr lang="ru-RU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01863617"/>
              </p:ext>
            </p:extLst>
          </p:nvPr>
        </p:nvGraphicFramePr>
        <p:xfrm>
          <a:off x="-1" y="2362200"/>
          <a:ext cx="9135617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43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" y="1103375"/>
            <a:ext cx="3431286" cy="45788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39136" y="210769"/>
            <a:ext cx="6567170" cy="7575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О </a:t>
            </a:r>
            <a:r>
              <a:rPr lang="ru-RU" sz="2400" dirty="0" smtClean="0">
                <a:latin typeface="Times New Roman"/>
                <a:cs typeface="Times New Roman"/>
              </a:rPr>
              <a:t>Ф</a:t>
            </a:r>
            <a:r>
              <a:rPr sz="2400" spc="-20" dirty="0" err="1" smtClean="0">
                <a:latin typeface="Times New Roman"/>
                <a:cs typeface="Times New Roman"/>
              </a:rPr>
              <a:t>инансовом</a:t>
            </a:r>
            <a:r>
              <a:rPr sz="2400" spc="-20" dirty="0" smtClean="0">
                <a:latin typeface="Times New Roman"/>
                <a:cs typeface="Times New Roman"/>
              </a:rPr>
              <a:t> </a:t>
            </a:r>
            <a:r>
              <a:rPr lang="ru-RU" sz="2400" spc="-10" dirty="0" smtClean="0">
                <a:latin typeface="Times New Roman"/>
                <a:cs typeface="Times New Roman"/>
              </a:rPr>
              <a:t>отделе А</a:t>
            </a:r>
            <a:r>
              <a:rPr sz="2400" spc="-5" dirty="0" err="1" smtClean="0">
                <a:latin typeface="Times New Roman"/>
                <a:cs typeface="Times New Roman"/>
              </a:rPr>
              <a:t>дминистрации</a:t>
            </a:r>
            <a:endParaRPr sz="2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4296410" algn="l"/>
              </a:tabLst>
            </a:pPr>
            <a:r>
              <a:rPr lang="ru-RU" sz="2400" spc="-10" dirty="0" smtClean="0">
                <a:latin typeface="Times New Roman"/>
                <a:cs typeface="Times New Roman"/>
              </a:rPr>
              <a:t>Ремонтненского района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7743" y="4119371"/>
            <a:ext cx="8906255" cy="2017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4988" y="4143755"/>
            <a:ext cx="8859520" cy="1927860"/>
          </a:xfrm>
          <a:custGeom>
            <a:avLst/>
            <a:gdLst/>
            <a:ahLst/>
            <a:cxnLst/>
            <a:rect l="l" t="t" r="r" b="b"/>
            <a:pathLst>
              <a:path w="8859520" h="1927860">
                <a:moveTo>
                  <a:pt x="0" y="321310"/>
                </a:moveTo>
                <a:lnTo>
                  <a:pt x="3483" y="273837"/>
                </a:lnTo>
                <a:lnTo>
                  <a:pt x="13603" y="228524"/>
                </a:lnTo>
                <a:lnTo>
                  <a:pt x="29862" y="185869"/>
                </a:lnTo>
                <a:lnTo>
                  <a:pt x="51764" y="146369"/>
                </a:lnTo>
                <a:lnTo>
                  <a:pt x="78811" y="110521"/>
                </a:lnTo>
                <a:lnTo>
                  <a:pt x="110506" y="78823"/>
                </a:lnTo>
                <a:lnTo>
                  <a:pt x="146352" y="51774"/>
                </a:lnTo>
                <a:lnTo>
                  <a:pt x="185852" y="29869"/>
                </a:lnTo>
                <a:lnTo>
                  <a:pt x="228510" y="13606"/>
                </a:lnTo>
                <a:lnTo>
                  <a:pt x="273828" y="3484"/>
                </a:lnTo>
                <a:lnTo>
                  <a:pt x="321310" y="0"/>
                </a:lnTo>
                <a:lnTo>
                  <a:pt x="8537702" y="0"/>
                </a:lnTo>
                <a:lnTo>
                  <a:pt x="8585174" y="3484"/>
                </a:lnTo>
                <a:lnTo>
                  <a:pt x="8630487" y="13606"/>
                </a:lnTo>
                <a:lnTo>
                  <a:pt x="8673142" y="29869"/>
                </a:lnTo>
                <a:lnTo>
                  <a:pt x="8712642" y="51774"/>
                </a:lnTo>
                <a:lnTo>
                  <a:pt x="8748490" y="78823"/>
                </a:lnTo>
                <a:lnTo>
                  <a:pt x="8780188" y="110521"/>
                </a:lnTo>
                <a:lnTo>
                  <a:pt x="8807237" y="146369"/>
                </a:lnTo>
                <a:lnTo>
                  <a:pt x="8829142" y="185869"/>
                </a:lnTo>
                <a:lnTo>
                  <a:pt x="8845405" y="228524"/>
                </a:lnTo>
                <a:lnTo>
                  <a:pt x="8855527" y="273837"/>
                </a:lnTo>
                <a:lnTo>
                  <a:pt x="8859012" y="321310"/>
                </a:lnTo>
                <a:lnTo>
                  <a:pt x="8859012" y="1606550"/>
                </a:lnTo>
                <a:lnTo>
                  <a:pt x="8855527" y="1654031"/>
                </a:lnTo>
                <a:lnTo>
                  <a:pt x="8845405" y="1699349"/>
                </a:lnTo>
                <a:lnTo>
                  <a:pt x="8829142" y="1742007"/>
                </a:lnTo>
                <a:lnTo>
                  <a:pt x="8807237" y="1781507"/>
                </a:lnTo>
                <a:lnTo>
                  <a:pt x="8780188" y="1817353"/>
                </a:lnTo>
                <a:lnTo>
                  <a:pt x="8748490" y="1849048"/>
                </a:lnTo>
                <a:lnTo>
                  <a:pt x="8712642" y="1876095"/>
                </a:lnTo>
                <a:lnTo>
                  <a:pt x="8673142" y="1897997"/>
                </a:lnTo>
                <a:lnTo>
                  <a:pt x="8630487" y="1914256"/>
                </a:lnTo>
                <a:lnTo>
                  <a:pt x="8585174" y="1924376"/>
                </a:lnTo>
                <a:lnTo>
                  <a:pt x="8537702" y="1927860"/>
                </a:lnTo>
                <a:lnTo>
                  <a:pt x="321310" y="1927860"/>
                </a:lnTo>
                <a:lnTo>
                  <a:pt x="273828" y="1924376"/>
                </a:lnTo>
                <a:lnTo>
                  <a:pt x="228510" y="1914256"/>
                </a:lnTo>
                <a:lnTo>
                  <a:pt x="185852" y="1897997"/>
                </a:lnTo>
                <a:lnTo>
                  <a:pt x="146352" y="1876095"/>
                </a:lnTo>
                <a:lnTo>
                  <a:pt x="110506" y="1849048"/>
                </a:lnTo>
                <a:lnTo>
                  <a:pt x="78811" y="1817353"/>
                </a:lnTo>
                <a:lnTo>
                  <a:pt x="51764" y="1781507"/>
                </a:lnTo>
                <a:lnTo>
                  <a:pt x="29862" y="1742007"/>
                </a:lnTo>
                <a:lnTo>
                  <a:pt x="13603" y="1699349"/>
                </a:lnTo>
                <a:lnTo>
                  <a:pt x="3483" y="1654031"/>
                </a:lnTo>
                <a:lnTo>
                  <a:pt x="0" y="1606550"/>
                </a:lnTo>
                <a:lnTo>
                  <a:pt x="0" y="321310"/>
                </a:lnTo>
                <a:close/>
              </a:path>
            </a:pathLst>
          </a:custGeom>
          <a:ln w="9144">
            <a:solidFill>
              <a:srgbClr val="2E2E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64093" y="4094587"/>
            <a:ext cx="7410450" cy="17799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2470785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latin typeface="Arial"/>
                <a:cs typeface="Arial"/>
              </a:rPr>
              <a:t>Контактная</a:t>
            </a:r>
            <a:r>
              <a:rPr sz="1800" b="1" i="1" spc="-5" dirty="0">
                <a:latin typeface="Arial"/>
                <a:cs typeface="Arial"/>
              </a:rPr>
              <a:t> информация</a:t>
            </a:r>
            <a:endParaRPr sz="1800" dirty="0">
              <a:latin typeface="Arial"/>
              <a:cs typeface="Arial"/>
            </a:endParaRPr>
          </a:p>
          <a:p>
            <a:pPr marR="2582545">
              <a:lnSpc>
                <a:spcPct val="100000"/>
              </a:lnSpc>
              <a:spcBef>
                <a:spcPts val="105"/>
              </a:spcBef>
              <a:tabLst>
                <a:tab pos="342265" algn="l"/>
                <a:tab pos="342900" algn="l"/>
              </a:tabLst>
            </a:pPr>
            <a:r>
              <a:rPr lang="ru-RU" sz="1600" b="1" dirty="0" smtClean="0">
                <a:latin typeface="Times New Roman"/>
                <a:cs typeface="Times New Roman"/>
              </a:rPr>
              <a:t>Адрес</a:t>
            </a:r>
            <a:r>
              <a:rPr lang="ru-RU" sz="1600" b="1" dirty="0">
                <a:latin typeface="Times New Roman"/>
                <a:cs typeface="Times New Roman"/>
              </a:rPr>
              <a:t>: 347480, </a:t>
            </a:r>
            <a:r>
              <a:rPr lang="ru-RU" sz="1600" b="1" spc="-10" dirty="0">
                <a:latin typeface="Times New Roman"/>
                <a:cs typeface="Times New Roman"/>
              </a:rPr>
              <a:t>Ростовская область, </a:t>
            </a:r>
            <a:r>
              <a:rPr lang="ru-RU" sz="1600" b="1" spc="-10" dirty="0" err="1">
                <a:latin typeface="Times New Roman"/>
                <a:cs typeface="Times New Roman"/>
              </a:rPr>
              <a:t>с.Ремонтное</a:t>
            </a:r>
            <a:r>
              <a:rPr lang="ru-RU" sz="1600" b="1" spc="-10" dirty="0">
                <a:latin typeface="Times New Roman"/>
                <a:cs typeface="Times New Roman"/>
              </a:rPr>
              <a:t>, </a:t>
            </a:r>
            <a:r>
              <a:rPr lang="ru-RU" sz="1600" b="1" spc="-10" dirty="0" smtClean="0">
                <a:latin typeface="Times New Roman"/>
                <a:cs typeface="Times New Roman"/>
              </a:rPr>
              <a:t>ул. Ленинская</a:t>
            </a:r>
            <a:r>
              <a:rPr lang="ru-RU" sz="1600" b="1" spc="-10" dirty="0">
                <a:latin typeface="Times New Roman"/>
                <a:cs typeface="Times New Roman"/>
              </a:rPr>
              <a:t>, д.69</a:t>
            </a:r>
            <a:endParaRPr lang="ru-RU" sz="1600" b="1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0" dirty="0">
                <a:latin typeface="Times New Roman"/>
                <a:cs typeface="Times New Roman"/>
              </a:rPr>
              <a:t>Телефон: </a:t>
            </a:r>
            <a:r>
              <a:rPr lang="ru-RU" sz="1600" b="1" dirty="0">
                <a:latin typeface="Times New Roman"/>
                <a:cs typeface="Times New Roman"/>
              </a:rPr>
              <a:t>(86379) 31-4-48</a:t>
            </a: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0" dirty="0">
                <a:latin typeface="Times New Roman"/>
                <a:cs typeface="Times New Roman"/>
              </a:rPr>
              <a:t>Факс: </a:t>
            </a:r>
            <a:r>
              <a:rPr lang="ru-RU" sz="1600" b="1" dirty="0">
                <a:latin typeface="Times New Roman"/>
                <a:cs typeface="Times New Roman"/>
              </a:rPr>
              <a:t>(86379)</a:t>
            </a:r>
            <a:r>
              <a:rPr lang="ru-RU" sz="1600" b="1" spc="-40" dirty="0">
                <a:latin typeface="Times New Roman"/>
                <a:cs typeface="Times New Roman"/>
              </a:rPr>
              <a:t> </a:t>
            </a:r>
            <a:r>
              <a:rPr lang="ru-RU" sz="1600" b="1" dirty="0">
                <a:latin typeface="Times New Roman"/>
                <a:cs typeface="Times New Roman"/>
              </a:rPr>
              <a:t>31-7-07</a:t>
            </a: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5" dirty="0">
                <a:latin typeface="Times New Roman"/>
                <a:cs typeface="Times New Roman"/>
              </a:rPr>
              <a:t>Е-</a:t>
            </a:r>
            <a:r>
              <a:rPr lang="ru-RU" sz="1600" b="1" spc="-5" dirty="0" err="1">
                <a:latin typeface="Times New Roman"/>
                <a:cs typeface="Times New Roman"/>
              </a:rPr>
              <a:t>mail</a:t>
            </a:r>
            <a:r>
              <a:rPr lang="ru-RU" sz="1600" b="1" spc="-5" dirty="0">
                <a:latin typeface="Times New Roman"/>
                <a:cs typeface="Times New Roman"/>
              </a:rPr>
              <a:t>:</a:t>
            </a:r>
            <a:r>
              <a:rPr lang="ru-RU" sz="16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1600" b="1" dirty="0">
                <a:hlinkClick r:id="rId4"/>
              </a:rPr>
              <a:t>fremon@remont.donpac.ru</a:t>
            </a:r>
            <a:endParaRPr lang="ru-RU" sz="1600" b="1" dirty="0"/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5" dirty="0" err="1">
                <a:latin typeface="Times New Roman"/>
                <a:cs typeface="Times New Roman"/>
              </a:rPr>
              <a:t>Website</a:t>
            </a:r>
            <a:r>
              <a:rPr lang="ru-RU" sz="1600" b="1" spc="-15" dirty="0">
                <a:latin typeface="Times New Roman"/>
                <a:cs typeface="Times New Roman"/>
              </a:rPr>
              <a:t>:</a:t>
            </a:r>
            <a:r>
              <a:rPr lang="ru-RU" sz="16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http://</a:t>
            </a:r>
            <a:r>
              <a:rPr lang="ru-RU" sz="16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remadmin.donland.ru/Default.aspx?pageid=138176</a:t>
            </a:r>
            <a:endParaRPr lang="ru-RU" sz="1600" b="1" spc="-1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81500" y="1748027"/>
            <a:ext cx="4524756" cy="20345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28744" y="1772411"/>
            <a:ext cx="4434840" cy="1945005"/>
          </a:xfrm>
          <a:custGeom>
            <a:avLst/>
            <a:gdLst/>
            <a:ahLst/>
            <a:cxnLst/>
            <a:rect l="l" t="t" r="r" b="b"/>
            <a:pathLst>
              <a:path w="4434840" h="1945004">
                <a:moveTo>
                  <a:pt x="0" y="324103"/>
                </a:moveTo>
                <a:lnTo>
                  <a:pt x="3515" y="276222"/>
                </a:lnTo>
                <a:lnTo>
                  <a:pt x="13726" y="230518"/>
                </a:lnTo>
                <a:lnTo>
                  <a:pt x="30131" y="187493"/>
                </a:lnTo>
                <a:lnTo>
                  <a:pt x="52228" y="147650"/>
                </a:lnTo>
                <a:lnTo>
                  <a:pt x="79515" y="111490"/>
                </a:lnTo>
                <a:lnTo>
                  <a:pt x="111490" y="79515"/>
                </a:lnTo>
                <a:lnTo>
                  <a:pt x="147650" y="52228"/>
                </a:lnTo>
                <a:lnTo>
                  <a:pt x="187493" y="30131"/>
                </a:lnTo>
                <a:lnTo>
                  <a:pt x="230518" y="13726"/>
                </a:lnTo>
                <a:lnTo>
                  <a:pt x="276222" y="3515"/>
                </a:lnTo>
                <a:lnTo>
                  <a:pt x="324103" y="0"/>
                </a:lnTo>
                <a:lnTo>
                  <a:pt x="4110735" y="0"/>
                </a:lnTo>
                <a:lnTo>
                  <a:pt x="4158617" y="3515"/>
                </a:lnTo>
                <a:lnTo>
                  <a:pt x="4204321" y="13726"/>
                </a:lnTo>
                <a:lnTo>
                  <a:pt x="4247346" y="30131"/>
                </a:lnTo>
                <a:lnTo>
                  <a:pt x="4287189" y="52228"/>
                </a:lnTo>
                <a:lnTo>
                  <a:pt x="4323349" y="79515"/>
                </a:lnTo>
                <a:lnTo>
                  <a:pt x="4355324" y="111490"/>
                </a:lnTo>
                <a:lnTo>
                  <a:pt x="4382611" y="147650"/>
                </a:lnTo>
                <a:lnTo>
                  <a:pt x="4404708" y="187493"/>
                </a:lnTo>
                <a:lnTo>
                  <a:pt x="4421113" y="230518"/>
                </a:lnTo>
                <a:lnTo>
                  <a:pt x="4431324" y="276222"/>
                </a:lnTo>
                <a:lnTo>
                  <a:pt x="4434839" y="324103"/>
                </a:lnTo>
                <a:lnTo>
                  <a:pt x="4434839" y="1620520"/>
                </a:lnTo>
                <a:lnTo>
                  <a:pt x="4431324" y="1668401"/>
                </a:lnTo>
                <a:lnTo>
                  <a:pt x="4421113" y="1714105"/>
                </a:lnTo>
                <a:lnTo>
                  <a:pt x="4404708" y="1757130"/>
                </a:lnTo>
                <a:lnTo>
                  <a:pt x="4382611" y="1796973"/>
                </a:lnTo>
                <a:lnTo>
                  <a:pt x="4355324" y="1833133"/>
                </a:lnTo>
                <a:lnTo>
                  <a:pt x="4323349" y="1865108"/>
                </a:lnTo>
                <a:lnTo>
                  <a:pt x="4287189" y="1892395"/>
                </a:lnTo>
                <a:lnTo>
                  <a:pt x="4247346" y="1914492"/>
                </a:lnTo>
                <a:lnTo>
                  <a:pt x="4204321" y="1930897"/>
                </a:lnTo>
                <a:lnTo>
                  <a:pt x="4158617" y="1941108"/>
                </a:lnTo>
                <a:lnTo>
                  <a:pt x="4110735" y="1944624"/>
                </a:lnTo>
                <a:lnTo>
                  <a:pt x="324103" y="1944624"/>
                </a:lnTo>
                <a:lnTo>
                  <a:pt x="276222" y="1941108"/>
                </a:lnTo>
                <a:lnTo>
                  <a:pt x="230518" y="1930897"/>
                </a:lnTo>
                <a:lnTo>
                  <a:pt x="187493" y="1914492"/>
                </a:lnTo>
                <a:lnTo>
                  <a:pt x="147650" y="1892395"/>
                </a:lnTo>
                <a:lnTo>
                  <a:pt x="111490" y="1865108"/>
                </a:lnTo>
                <a:lnTo>
                  <a:pt x="79515" y="1833133"/>
                </a:lnTo>
                <a:lnTo>
                  <a:pt x="52228" y="1796973"/>
                </a:lnTo>
                <a:lnTo>
                  <a:pt x="30131" y="1757130"/>
                </a:lnTo>
                <a:lnTo>
                  <a:pt x="13726" y="1714105"/>
                </a:lnTo>
                <a:lnTo>
                  <a:pt x="3515" y="1668401"/>
                </a:lnTo>
                <a:lnTo>
                  <a:pt x="0" y="1620520"/>
                </a:lnTo>
                <a:lnTo>
                  <a:pt x="0" y="324103"/>
                </a:lnTo>
                <a:close/>
              </a:path>
            </a:pathLst>
          </a:custGeom>
          <a:ln w="9143">
            <a:solidFill>
              <a:srgbClr val="2E2E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90870" y="1996042"/>
            <a:ext cx="3857625" cy="14895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 err="1" smtClean="0">
                <a:latin typeface="Arial"/>
                <a:cs typeface="Arial"/>
              </a:rPr>
              <a:t>Финансов</a:t>
            </a:r>
            <a:r>
              <a:rPr lang="ru-RU" sz="1600" b="1" spc="-10" dirty="0" err="1" smtClean="0">
                <a:latin typeface="Arial"/>
                <a:cs typeface="Arial"/>
              </a:rPr>
              <a:t>ый</a:t>
            </a:r>
            <a:r>
              <a:rPr sz="1600" b="1" spc="-10" dirty="0" smtClean="0">
                <a:latin typeface="Arial"/>
                <a:cs typeface="Arial"/>
              </a:rPr>
              <a:t> </a:t>
            </a:r>
            <a:r>
              <a:rPr lang="ru-RU" sz="1600" b="1" spc="-15" dirty="0" smtClean="0">
                <a:latin typeface="Arial"/>
                <a:cs typeface="Arial"/>
              </a:rPr>
              <a:t>отдел</a:t>
            </a:r>
            <a:r>
              <a:rPr sz="1600" b="1" spc="75" dirty="0" smtClean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является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latin typeface="Arial"/>
                <a:cs typeface="Arial"/>
              </a:rPr>
              <a:t>функциональным</a:t>
            </a:r>
            <a:r>
              <a:rPr sz="1600" b="1" spc="60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органом</a:t>
            </a:r>
            <a:endParaRPr sz="16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lang="ru-RU" sz="1600" b="1" spc="-5" dirty="0" smtClean="0">
                <a:latin typeface="Arial"/>
                <a:cs typeface="Arial"/>
              </a:rPr>
              <a:t>А</a:t>
            </a:r>
            <a:r>
              <a:rPr sz="1600" b="1" spc="-5" dirty="0" err="1" smtClean="0">
                <a:latin typeface="Arial"/>
                <a:cs typeface="Arial"/>
              </a:rPr>
              <a:t>дминистрации</a:t>
            </a:r>
            <a:r>
              <a:rPr lang="ru-RU" sz="1600" b="1" spc="-5" dirty="0" smtClean="0">
                <a:latin typeface="Arial"/>
                <a:cs typeface="Arial"/>
              </a:rPr>
              <a:t> Ремонтненского района</a:t>
            </a:r>
            <a:r>
              <a:rPr sz="1600" b="1" spc="-15" dirty="0" smtClean="0">
                <a:latin typeface="Arial"/>
                <a:cs typeface="Arial"/>
              </a:rPr>
              <a:t>, </a:t>
            </a:r>
            <a:r>
              <a:rPr sz="1600" b="1" spc="-15" dirty="0">
                <a:latin typeface="Arial"/>
                <a:cs typeface="Arial"/>
              </a:rPr>
              <a:t>осуществляет  </a:t>
            </a:r>
            <a:r>
              <a:rPr sz="1600" b="1" spc="-10" dirty="0">
                <a:latin typeface="Arial"/>
                <a:cs typeface="Arial"/>
              </a:rPr>
              <a:t>проведение </a:t>
            </a:r>
            <a:r>
              <a:rPr sz="1600" b="1" spc="-5" dirty="0">
                <a:latin typeface="Arial"/>
                <a:cs typeface="Arial"/>
              </a:rPr>
              <a:t>единой </a:t>
            </a:r>
            <a:r>
              <a:rPr sz="1600" b="1" spc="-10" dirty="0" err="1">
                <a:latin typeface="Arial"/>
                <a:cs typeface="Arial"/>
              </a:rPr>
              <a:t>финансовой</a:t>
            </a:r>
            <a:r>
              <a:rPr sz="1600" b="1" spc="75" dirty="0">
                <a:latin typeface="Arial"/>
                <a:cs typeface="Arial"/>
              </a:rPr>
              <a:t> </a:t>
            </a:r>
            <a:r>
              <a:rPr sz="1600" b="1" spc="-5" dirty="0" smtClean="0">
                <a:latin typeface="Arial"/>
                <a:cs typeface="Arial"/>
              </a:rPr>
              <a:t>и</a:t>
            </a:r>
            <a:r>
              <a:rPr lang="ru-RU" sz="1600" b="1" spc="-5" dirty="0" smtClean="0">
                <a:latin typeface="Arial"/>
                <a:cs typeface="Arial"/>
              </a:rPr>
              <a:t> </a:t>
            </a:r>
            <a:r>
              <a:rPr sz="1600" b="1" spc="-15" dirty="0" err="1" smtClean="0">
                <a:latin typeface="Arial"/>
                <a:cs typeface="Arial"/>
              </a:rPr>
              <a:t>бюджетной</a:t>
            </a:r>
            <a:r>
              <a:rPr sz="1600" b="1" spc="-15" dirty="0" smtClean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политики </a:t>
            </a:r>
            <a:r>
              <a:rPr sz="1600" b="1" spc="-5" dirty="0" err="1">
                <a:latin typeface="Arial"/>
                <a:cs typeface="Arial"/>
              </a:rPr>
              <a:t>на</a:t>
            </a:r>
            <a:r>
              <a:rPr sz="1600" b="1" spc="90" dirty="0">
                <a:latin typeface="Arial"/>
                <a:cs typeface="Arial"/>
              </a:rPr>
              <a:t> </a:t>
            </a:r>
            <a:r>
              <a:rPr sz="1600" b="1" spc="-10" dirty="0" err="1" smtClean="0">
                <a:latin typeface="Arial"/>
                <a:cs typeface="Arial"/>
              </a:rPr>
              <a:t>территории</a:t>
            </a:r>
            <a:r>
              <a:rPr lang="ru-RU" sz="1600" b="1" spc="-10" dirty="0" smtClean="0">
                <a:latin typeface="Arial"/>
                <a:cs typeface="Arial"/>
              </a:rPr>
              <a:t> </a:t>
            </a:r>
            <a:r>
              <a:rPr lang="ru-RU" sz="1600" b="1" spc="-15" dirty="0" smtClean="0">
                <a:latin typeface="Arial"/>
                <a:cs typeface="Arial"/>
              </a:rPr>
              <a:t>района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182" y="-264530"/>
            <a:ext cx="4229903" cy="3005327"/>
          </a:xfrm>
          <a:prstGeom prst="rect">
            <a:avLst/>
          </a:prstGeom>
        </p:spPr>
      </p:pic>
      <p:pic>
        <p:nvPicPr>
          <p:cNvPr id="20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9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133721"/>
              </p:ext>
            </p:extLst>
          </p:nvPr>
        </p:nvGraphicFramePr>
        <p:xfrm>
          <a:off x="2667000" y="4465228"/>
          <a:ext cx="6019799" cy="209169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827059"/>
                <a:gridCol w="821141"/>
                <a:gridCol w="735253"/>
                <a:gridCol w="636346"/>
              </a:tblGrid>
              <a:tr h="990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2018 год</a:t>
                      </a:r>
                      <a:endParaRPr lang="ru-RU" sz="1400" b="1" i="0" kern="0" spc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  <a:tc>
                  <a:txBody>
                    <a:bodyPr/>
                    <a:lstStyle/>
                    <a:p>
                      <a:pPr marL="0" lvl="0" algn="ctr" defTabSz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2019 год</a:t>
                      </a:r>
                      <a:endParaRPr sz="1400" b="1" i="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  <a:tc>
                  <a:txBody>
                    <a:bodyPr/>
                    <a:lstStyle/>
                    <a:p>
                      <a:pPr marL="0" lvl="0" algn="ctr" defTabSz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2018 году</a:t>
                      </a:r>
                      <a:endParaRPr sz="1400" b="1" i="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доходов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 anchor="ctr"/>
                </a:tc>
                <a:tc>
                  <a:txBody>
                    <a:bodyPr/>
                    <a:lstStyle/>
                    <a:p>
                      <a:pPr marR="10096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775 309,1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817 095,6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105,4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ts val="167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объем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62865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766 388,9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1557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821 709,1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21285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21285" marB="0" anchor="ctr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</a:t>
                      </a:r>
                      <a:r>
                        <a:rPr sz="16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бюджета(-),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 </a:t>
                      </a:r>
                      <a:r>
                        <a:rPr sz="16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r>
                        <a:rPr sz="1600" spc="6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</a:p>
                  </a:txBody>
                  <a:tcPr marL="0" marR="0" marT="444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- 8 920,2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-4 613,5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666355" y="4125429"/>
            <a:ext cx="100711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500" b="1" spc="-15" dirty="0" err="1" smtClean="0">
                <a:latin typeface="Times New Roman"/>
                <a:cs typeface="Times New Roman"/>
              </a:rPr>
              <a:t>тыс</a:t>
            </a:r>
            <a:r>
              <a:rPr sz="1500" b="1" spc="-15" dirty="0" smtClean="0">
                <a:latin typeface="Times New Roman"/>
                <a:cs typeface="Times New Roman"/>
              </a:rPr>
              <a:t>.</a:t>
            </a:r>
            <a:r>
              <a:rPr lang="ru-RU" sz="1500" b="1" spc="-15" dirty="0" smtClean="0">
                <a:latin typeface="Times New Roman"/>
                <a:cs typeface="Times New Roman"/>
              </a:rPr>
              <a:t> </a:t>
            </a:r>
            <a:r>
              <a:rPr sz="1500" b="1" spc="-15" dirty="0" err="1" smtClean="0">
                <a:latin typeface="Times New Roman"/>
                <a:cs typeface="Times New Roman"/>
              </a:rPr>
              <a:t>рублей</a:t>
            </a:r>
            <a:endParaRPr sz="1500" dirty="0">
              <a:latin typeface="Times New Roman"/>
              <a:cs typeface="Times New Roman"/>
            </a:endParaRPr>
          </a:p>
        </p:txBody>
      </p:sp>
      <p:pic>
        <p:nvPicPr>
          <p:cNvPr id="8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440833"/>
            <a:ext cx="7198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Ремонтненского района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2019 год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38497035"/>
              </p:ext>
            </p:extLst>
          </p:nvPr>
        </p:nvGraphicFramePr>
        <p:xfrm>
          <a:off x="1752600" y="1084160"/>
          <a:ext cx="5943600" cy="325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19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/>
          <p:nvPr/>
        </p:nvSpPr>
        <p:spPr>
          <a:xfrm>
            <a:off x="1447800" y="17272"/>
            <a:ext cx="641921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400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sz="2400" spc="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980" algn="ctr">
              <a:lnSpc>
                <a:spcPct val="10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ГОД, </a:t>
            </a:r>
            <a:r>
              <a:rPr lang="ru-RU"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835707"/>
              </p:ext>
            </p:extLst>
          </p:nvPr>
        </p:nvGraphicFramePr>
        <p:xfrm>
          <a:off x="76200" y="1143000"/>
          <a:ext cx="4419600" cy="2792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6781"/>
                <a:gridCol w="722819"/>
              </a:tblGrid>
              <a:tr h="438912"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90 707,0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59 194,7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Акцизы, в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9 135,2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на нефтепродукты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9 135,2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доход: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19 451,0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3 327,5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16 042,9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01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взимаемый в связи с применением патентной системы налогообложения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197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2 926,1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684571"/>
              </p:ext>
            </p:extLst>
          </p:nvPr>
        </p:nvGraphicFramePr>
        <p:xfrm>
          <a:off x="2286000" y="4191000"/>
          <a:ext cx="4953000" cy="21233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33800"/>
                <a:gridCol w="1219200"/>
              </a:tblGrid>
              <a:tr h="2286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</a:t>
                      </a:r>
                      <a:r>
                        <a:rPr lang="ru-RU" sz="1400" b="1" u="none" strike="noStrike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ПОСТУПЛЕНИЯ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711 517,8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924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Российской Федерации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112 255,6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2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118 385,5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бюджетной системы Российской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469 042,3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83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11 982,2</a:t>
                      </a:r>
                    </a:p>
                  </a:txBody>
                  <a:tcPr marL="9525" marR="9525" marT="9525" marB="0" anchor="ctr"/>
                </a:tc>
              </a:tr>
              <a:tr h="5166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остатков субсидий, субвенций и иных межбюджетных трансфертов, имеющих целевое назначение, прошлых лет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-147,8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163797"/>
              </p:ext>
            </p:extLst>
          </p:nvPr>
        </p:nvGraphicFramePr>
        <p:xfrm>
          <a:off x="4643072" y="1143000"/>
          <a:ext cx="4191000" cy="2787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5477"/>
                <a:gridCol w="675523"/>
              </a:tblGrid>
              <a:tr h="425291"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14 870,8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02538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505,5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3606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270,9</a:t>
                      </a:r>
                    </a:p>
                  </a:txBody>
                  <a:tcPr marL="9525" marR="9525" marT="9525" marB="0" anchor="ctr"/>
                </a:tc>
              </a:tr>
              <a:tr h="421969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</a:p>
                  </a:txBody>
                  <a:tcPr marL="9525" marR="9525" marT="9525" marB="0" anchor="ctr"/>
                </a:tc>
              </a:tr>
              <a:tr h="438287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 и нематериальных активов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5 253,3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13606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1 653,3</a:t>
                      </a:r>
                    </a:p>
                  </a:txBody>
                  <a:tcPr marL="9525" marR="9525" marT="9525" marB="0" anchor="ctr"/>
                </a:tc>
              </a:tr>
              <a:tr h="372194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822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2438490"/>
              </p:ext>
            </p:extLst>
          </p:nvPr>
        </p:nvGraphicFramePr>
        <p:xfrm>
          <a:off x="533400" y="1066800"/>
          <a:ext cx="80772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7246" y="152400"/>
            <a:ext cx="61976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Структура </a:t>
            </a:r>
            <a:r>
              <a:rPr sz="2800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доход</a:t>
            </a:r>
            <a:r>
              <a:rPr lang="ru-RU" sz="2800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ов</a:t>
            </a:r>
            <a:r>
              <a:rPr sz="28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spc="-3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r>
              <a:rPr lang="ru-RU" sz="2800" spc="-3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Ремонтненского района</a:t>
            </a:r>
            <a:endParaRPr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08218" y="4038600"/>
            <a:ext cx="23253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6245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latin typeface="Times New Roman"/>
                <a:cs typeface="Times New Roman"/>
              </a:rPr>
              <a:t>за</a:t>
            </a:r>
            <a:r>
              <a:rPr sz="1600" b="1" spc="-5" dirty="0" smtClean="0">
                <a:latin typeface="Times New Roman"/>
                <a:cs typeface="Times New Roman"/>
              </a:rPr>
              <a:t> </a:t>
            </a:r>
            <a:r>
              <a:rPr sz="1600" b="1" spc="-5" dirty="0">
                <a:latin typeface="Times New Roman"/>
                <a:cs typeface="Times New Roman"/>
              </a:rPr>
              <a:t>2019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Times New Roman"/>
                <a:cs typeface="Times New Roman"/>
              </a:rPr>
              <a:t>год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817 095,6 тыс. рублей</a:t>
            </a:r>
            <a:endParaRPr sz="1500" baseline="-5555" dirty="0">
              <a:latin typeface="Arial"/>
              <a:cs typeface="Arial"/>
            </a:endParaRPr>
          </a:p>
        </p:txBody>
      </p:sp>
      <p:pic>
        <p:nvPicPr>
          <p:cNvPr id="22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8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/>
          <p:nvPr/>
        </p:nvSpPr>
        <p:spPr>
          <a:xfrm>
            <a:off x="1928876" y="86028"/>
            <a:ext cx="641921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</a:t>
            </a:r>
            <a:r>
              <a:rPr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400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МЕСТНОГО</a:t>
            </a:r>
            <a:r>
              <a:rPr sz="2400" spc="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  <a:p>
            <a:pPr marL="93980" algn="ctr">
              <a:lnSpc>
                <a:spcPct val="10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ЗА </a:t>
            </a:r>
            <a:r>
              <a:rPr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201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9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  <a:r>
              <a:rPr lang="ru-RU"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821 709,1 </a:t>
            </a:r>
            <a:r>
              <a:rPr lang="ru-RU"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ТЫС</a:t>
            </a:r>
            <a:r>
              <a:rPr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r>
              <a:rPr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РУБЛЕЙ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878425"/>
              </p:ext>
            </p:extLst>
          </p:nvPr>
        </p:nvGraphicFramePr>
        <p:xfrm>
          <a:off x="15240" y="1184608"/>
          <a:ext cx="914400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1472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481109"/>
            <a:ext cx="2033778" cy="1229106"/>
          </a:xfrm>
          <a:prstGeom prst="rect">
            <a:avLst/>
          </a:prstGeom>
        </p:spPr>
      </p:pic>
      <p:pic>
        <p:nvPicPr>
          <p:cNvPr id="19" name="Imag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47" y="3660257"/>
            <a:ext cx="2079300" cy="1234128"/>
          </a:xfrm>
          <a:prstGeom prst="rect">
            <a:avLst/>
          </a:prstGeom>
        </p:spPr>
      </p:pic>
      <p:pic>
        <p:nvPicPr>
          <p:cNvPr id="17" name="Imag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92" y="2971800"/>
            <a:ext cx="2029206" cy="121539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95400" y="158551"/>
            <a:ext cx="761999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635" marR="5080" indent="-750570"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3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местного бюджета на отрасли социальной сферы в 2019 году составили 602 483,0 тыс. рублей или 73,3 %</a:t>
            </a: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386084046"/>
              </p:ext>
            </p:extLst>
          </p:nvPr>
        </p:nvGraphicFramePr>
        <p:xfrm>
          <a:off x="2317495" y="1208538"/>
          <a:ext cx="4457700" cy="4157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2" name="Прямоугольник 71"/>
          <p:cNvSpPr/>
          <p:nvPr/>
        </p:nvSpPr>
        <p:spPr>
          <a:xfrm>
            <a:off x="228600" y="4648200"/>
            <a:ext cx="2286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457200" y="4539734"/>
            <a:ext cx="2648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Образование – 320 318,6</a:t>
            </a: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228600" y="5105400"/>
            <a:ext cx="228600" cy="152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457199" y="4996934"/>
            <a:ext cx="2078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 – 36 176,2</a:t>
            </a:r>
            <a:endParaRPr lang="ru-RU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228600" y="5486400"/>
            <a:ext cx="228600" cy="152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228599" y="5867400"/>
            <a:ext cx="228600" cy="152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457199" y="5377934"/>
            <a:ext cx="2974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Здравоохранение – 23 863,5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482600" y="5759966"/>
            <a:ext cx="3472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Социальная политика – 221 824,7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241299" y="6324600"/>
            <a:ext cx="2286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469899" y="6216134"/>
            <a:ext cx="3768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Физическая культура и спорт – 300,0</a:t>
            </a:r>
            <a:endParaRPr lang="ru-RU" dirty="0"/>
          </a:p>
        </p:txBody>
      </p:sp>
      <p:pic>
        <p:nvPicPr>
          <p:cNvPr id="16" name="Imag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651" y="2209800"/>
            <a:ext cx="1846326" cy="1270254"/>
          </a:xfrm>
          <a:prstGeom prst="rect">
            <a:avLst/>
          </a:prstGeom>
        </p:spPr>
      </p:pic>
      <p:pic>
        <p:nvPicPr>
          <p:cNvPr id="18" name="Image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3" y="1447799"/>
            <a:ext cx="2056638" cy="123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70501158"/>
              </p:ext>
            </p:extLst>
          </p:nvPr>
        </p:nvGraphicFramePr>
        <p:xfrm>
          <a:off x="20320" y="1397000"/>
          <a:ext cx="9123680" cy="302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sp>
        <p:nvSpPr>
          <p:cNvPr id="8" name="object 19"/>
          <p:cNvSpPr txBox="1"/>
          <p:nvPr/>
        </p:nvSpPr>
        <p:spPr>
          <a:xfrm>
            <a:off x="1828800" y="116806"/>
            <a:ext cx="641921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Ремонтненского района в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на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национальную экономику 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65 903,9 тыс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рублей </a:t>
            </a:r>
            <a:endParaRPr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8" name="Picture 4" descr="ÐÐ°ÑÑÐ¸Ð½ÐºÐ¸ Ð¿Ð¾ Ð·Ð°Ð¿ÑÐ¾ÑÑ Ð°Ð²ÑÐ¾Ð±ÑÑ Ð¿Ð°Ð· ÑÐµÐ»ÑÑÐºÐ¸Ð¹ Ð¼Ð°ÑÑÑÑÑ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580" y="4876800"/>
            <a:ext cx="3096003" cy="1647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83" y="4840150"/>
            <a:ext cx="2526618" cy="1684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bagazhznaniy.ru/wp-content/uploads/2014/06/%D0%9E%D1%82%D1%80%D0%B0%D1%81%D0%BB%D0%B5%D0%B2%D0%B0%D1%8F-%D1%81%D1%82%D1%80%D1%83%D0%BA%D1%82%D1%83%D1%80%D0%B0-%D1%81%D0%B5%D0%BB%D1%8C%D1%81%D0%BA%D0%BE%D0%B3%D0%BE-%D1%85%D0%BE%D0%B7%D1%8F%D0%B9%D1%81%D1%82%D0%B2%D0%B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4876800"/>
            <a:ext cx="2666999" cy="1781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36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99369693"/>
              </p:ext>
            </p:extLst>
          </p:nvPr>
        </p:nvGraphicFramePr>
        <p:xfrm>
          <a:off x="0" y="1354682"/>
          <a:ext cx="4788024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060137" y="1319618"/>
            <a:ext cx="507605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Расходы на содержание 9-ти детских дошкольных образовательных учреждениях составляют 79 290,8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0533" y="2564904"/>
            <a:ext cx="50760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содержание 13-ти общеобразовательных школ </a:t>
            </a:r>
            <a:r>
              <a:rPr lang="en-US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207 067,3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0533" y="3327517"/>
            <a:ext cx="5076056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 28 900,1, в том числе Детская школа искусств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10 656,4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 рублей, 2-х учреждений дополнительного образования  18 243,7 тыс. рублей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2480" y="4615514"/>
            <a:ext cx="5076056" cy="10457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по проведению оздоровительной компании детей в каникулярное время – 4 176,6 тыс. рублей, поддержка молодежных инициатив – 106,2 тыс. рублей.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51687" y="5877272"/>
            <a:ext cx="5076056" cy="613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образования 10 407,2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5400" cy="923544"/>
          </a:xfrm>
          <a:prstGeom prst="rect">
            <a:avLst/>
          </a:prstGeom>
        </p:spPr>
      </p:pic>
      <p:sp>
        <p:nvSpPr>
          <p:cNvPr id="12" name="object 19"/>
          <p:cNvSpPr txBox="1"/>
          <p:nvPr/>
        </p:nvSpPr>
        <p:spPr>
          <a:xfrm>
            <a:off x="1828800" y="147583"/>
            <a:ext cx="641921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бюджета Ремонтненского района </a:t>
            </a:r>
            <a:b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lang="ru-RU" sz="20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2019 </a:t>
            </a: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году на образование </a:t>
            </a:r>
            <a:r>
              <a:rPr lang="ru-RU" sz="20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330 725,7 тыс</a:t>
            </a: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 рублей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809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41340882"/>
              </p:ext>
            </p:extLst>
          </p:nvPr>
        </p:nvGraphicFramePr>
        <p:xfrm>
          <a:off x="11836" y="736846"/>
          <a:ext cx="4407764" cy="557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0" y="76200"/>
            <a:ext cx="8763000" cy="1921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2120">
              <a:lnSpc>
                <a:spcPct val="100000"/>
              </a:lnSpc>
              <a:spcBef>
                <a:spcPts val="95"/>
              </a:spcBef>
            </a:pPr>
            <a:r>
              <a:rPr lang="ru-RU" sz="28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направленные на </a:t>
            </a:r>
            <a:r>
              <a:rPr lang="ru-RU"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sz="3000" spc="-45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ультур</a:t>
            </a:r>
            <a:r>
              <a:rPr lang="ru-RU"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и</a:t>
            </a:r>
            <a:r>
              <a:rPr sz="3000" spc="-6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000" spc="-6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sz="3000" spc="-20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инематографи</a:t>
            </a:r>
            <a:r>
              <a:rPr lang="ru-RU" sz="3000" spc="-2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ю</a:t>
            </a: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2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2019 году </a:t>
            </a: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40 381,9 тыс</a:t>
            </a:r>
            <a:r>
              <a:rPr lang="ru-RU" sz="32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 рублей</a:t>
            </a:r>
            <a:r>
              <a:rPr lang="ru-RU" sz="32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2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endParaRPr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9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Бухгалтер\Desktop\26_bi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7"/>
          <a:stretch/>
        </p:blipFill>
        <p:spPr bwMode="auto">
          <a:xfrm>
            <a:off x="4800600" y="1549235"/>
            <a:ext cx="4021293" cy="2483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ухгалтер\Desktop\455773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14800"/>
            <a:ext cx="3945093" cy="2309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9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</TotalTime>
  <Words>565</Words>
  <Application>Microsoft Office PowerPoint</Application>
  <PresentationFormat>Экран (4:3)</PresentationFormat>
  <Paragraphs>119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Структура доходов бюджета Ремонтненского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направленные на культуру и кинематографию в 2019 году  40 381,9 тыс. рублей </vt:lpstr>
      <vt:lpstr>Презентация PowerPoint</vt:lpstr>
      <vt:lpstr>Презентация PowerPoint</vt:lpstr>
      <vt:lpstr>Расходы бюджета в 2019 году в рамках  муниципальных программ</vt:lpstr>
      <vt:lpstr>О Финансовом отделе Администрации Ремонтненского района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INSPEKTOR</dc:creator>
  <cp:lastModifiedBy>Бухгалтер</cp:lastModifiedBy>
  <cp:revision>60</cp:revision>
  <cp:lastPrinted>2020-03-23T09:57:06Z</cp:lastPrinted>
  <dcterms:created xsi:type="dcterms:W3CDTF">2018-11-30T01:04:30Z</dcterms:created>
  <dcterms:modified xsi:type="dcterms:W3CDTF">2020-03-24T07:55:29Z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2018-11-30T00:00:00Z</vt:filetime>
  </property>
  <property fmtid="{D5CDD505-2E9C-101B-9397-08002B2CF9AE}" pid="3" name="LastSaved">
    <vt:filetime>2018-11-30T00:00:00Z</vt:filetime>
  </property>
</Properties>
</file>